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90" r:id="rId2"/>
    <p:sldMasterId id="2147483698" r:id="rId3"/>
    <p:sldMasterId id="2147483700" r:id="rId4"/>
    <p:sldMasterId id="2147483705" r:id="rId5"/>
    <p:sldMasterId id="2147483707" r:id="rId6"/>
  </p:sldMasterIdLst>
  <p:notesMasterIdLst>
    <p:notesMasterId r:id="rId52"/>
  </p:notesMasterIdLst>
  <p:sldIdLst>
    <p:sldId id="692" r:id="rId7"/>
    <p:sldId id="935" r:id="rId8"/>
    <p:sldId id="1037" r:id="rId9"/>
    <p:sldId id="1038" r:id="rId10"/>
    <p:sldId id="1046" r:id="rId11"/>
    <p:sldId id="1047" r:id="rId12"/>
    <p:sldId id="937" r:id="rId13"/>
    <p:sldId id="1022" r:id="rId14"/>
    <p:sldId id="1020" r:id="rId15"/>
    <p:sldId id="1021" r:id="rId16"/>
    <p:sldId id="938" r:id="rId17"/>
    <p:sldId id="996" r:id="rId18"/>
    <p:sldId id="992" r:id="rId19"/>
    <p:sldId id="998" r:id="rId20"/>
    <p:sldId id="961" r:id="rId21"/>
    <p:sldId id="993" r:id="rId22"/>
    <p:sldId id="1023" r:id="rId23"/>
    <p:sldId id="995" r:id="rId24"/>
    <p:sldId id="1026" r:id="rId25"/>
    <p:sldId id="1045" r:id="rId26"/>
    <p:sldId id="1041" r:id="rId27"/>
    <p:sldId id="1044" r:id="rId28"/>
    <p:sldId id="1027" r:id="rId29"/>
    <p:sldId id="1028" r:id="rId30"/>
    <p:sldId id="1029" r:id="rId31"/>
    <p:sldId id="1030" r:id="rId32"/>
    <p:sldId id="1048" r:id="rId33"/>
    <p:sldId id="1031" r:id="rId34"/>
    <p:sldId id="1032" r:id="rId35"/>
    <p:sldId id="1033" r:id="rId36"/>
    <p:sldId id="1034" r:id="rId37"/>
    <p:sldId id="1035" r:id="rId38"/>
    <p:sldId id="1012" r:id="rId39"/>
    <p:sldId id="1014" r:id="rId40"/>
    <p:sldId id="1042" r:id="rId41"/>
    <p:sldId id="1049" r:id="rId42"/>
    <p:sldId id="1015" r:id="rId43"/>
    <p:sldId id="990" r:id="rId44"/>
    <p:sldId id="1009" r:id="rId45"/>
    <p:sldId id="1011" r:id="rId46"/>
    <p:sldId id="979" r:id="rId47"/>
    <p:sldId id="1024" r:id="rId48"/>
    <p:sldId id="1018" r:id="rId49"/>
    <p:sldId id="1043" r:id="rId50"/>
    <p:sldId id="688" r:id="rId51"/>
  </p:sldIdLst>
  <p:sldSz cx="9906000" cy="6858000" type="A4"/>
  <p:notesSz cx="6769100" cy="9906000"/>
  <p:embeddedFontLst>
    <p:embeddedFont>
      <p:font typeface="HY울릉도B" panose="020B0600000101010101" charset="-127"/>
      <p:regular r:id="rId53"/>
    </p:embeddedFont>
    <p:embeddedFont>
      <p:font typeface="나눔바른고딕" panose="020B0600000101010101" charset="-127"/>
      <p:regular r:id="rId54"/>
      <p:bold r:id="rId55"/>
    </p:embeddedFont>
    <p:embeddedFont>
      <p:font typeface="나눔스퀘어 ExtraBold" panose="020B0600000101010101" pitchFamily="50" charset="-127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67DC81-7C8A-4BA5-8199-D497FAC480DA}">
          <p14:sldIdLst>
            <p14:sldId id="692"/>
            <p14:sldId id="935"/>
            <p14:sldId id="1037"/>
            <p14:sldId id="1038"/>
            <p14:sldId id="1046"/>
            <p14:sldId id="1047"/>
            <p14:sldId id="937"/>
            <p14:sldId id="1022"/>
            <p14:sldId id="1020"/>
            <p14:sldId id="1021"/>
            <p14:sldId id="938"/>
            <p14:sldId id="996"/>
            <p14:sldId id="992"/>
            <p14:sldId id="998"/>
            <p14:sldId id="961"/>
            <p14:sldId id="993"/>
            <p14:sldId id="1023"/>
            <p14:sldId id="995"/>
            <p14:sldId id="1026"/>
            <p14:sldId id="1045"/>
            <p14:sldId id="1041"/>
            <p14:sldId id="1044"/>
            <p14:sldId id="1027"/>
            <p14:sldId id="1028"/>
            <p14:sldId id="1029"/>
            <p14:sldId id="1030"/>
            <p14:sldId id="1048"/>
            <p14:sldId id="1031"/>
            <p14:sldId id="1032"/>
            <p14:sldId id="1033"/>
            <p14:sldId id="1034"/>
            <p14:sldId id="1035"/>
            <p14:sldId id="1012"/>
            <p14:sldId id="1014"/>
            <p14:sldId id="1042"/>
            <p14:sldId id="1049"/>
            <p14:sldId id="1015"/>
            <p14:sldId id="990"/>
            <p14:sldId id="1009"/>
            <p14:sldId id="1011"/>
            <p14:sldId id="979"/>
            <p14:sldId id="1024"/>
            <p14:sldId id="1018"/>
            <p14:sldId id="1043"/>
            <p14:sldId id="6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62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19FA"/>
    <a:srgbClr val="336699"/>
    <a:srgbClr val="006699"/>
    <a:srgbClr val="0066FF"/>
    <a:srgbClr val="0331BD"/>
    <a:srgbClr val="B590FF"/>
    <a:srgbClr val="1951F9"/>
    <a:srgbClr val="90A4FF"/>
    <a:srgbClr val="3903BE"/>
    <a:srgbClr val="8C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4E048-637B-4AD9-BAFE-199762784C1D}" v="50" dt="2019-06-19T01:50:13.326"/>
    <p1510:client id="{B7E03580-1471-4F94-B65D-AF5750D30407}" v="2" dt="2019-06-19T07:33:48.662"/>
    <p1510:client id="{D7578640-3912-4579-9326-66B7CCB96F59}" v="600" dt="2019-06-18T10:15:36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4617" autoAdjust="0"/>
  </p:normalViewPr>
  <p:slideViewPr>
    <p:cSldViewPr showGuides="1">
      <p:cViewPr varScale="1">
        <p:scale>
          <a:sx n="108" d="100"/>
          <a:sy n="108" d="100"/>
        </p:scale>
        <p:origin x="1494" y="108"/>
      </p:cViewPr>
      <p:guideLst>
        <p:guide orient="horz" pos="4319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13716"/>
    </p:cViewPr>
  </p:sorterViewPr>
  <p:notesViewPr>
    <p:cSldViewPr>
      <p:cViewPr>
        <p:scale>
          <a:sx n="150" d="100"/>
          <a:sy n="150" d="100"/>
        </p:scale>
        <p:origin x="2514" y="12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font" Target="fonts/font3.fntdata"/><Relationship Id="rId63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5.fntdata"/><Relationship Id="rId61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4.fntdata"/><Relationship Id="rId64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손동기" userId="d7f9b11d-1745-4509-ad3d-dd426aa6bc4d" providerId="ADAL" clId="{B7E03580-1471-4F94-B65D-AF5750D30407}"/>
    <pc:docChg chg="modSld">
      <pc:chgData name="손동기" userId="d7f9b11d-1745-4509-ad3d-dd426aa6bc4d" providerId="ADAL" clId="{B7E03580-1471-4F94-B65D-AF5750D30407}" dt="2019-06-19T07:33:48.662" v="5"/>
      <pc:docMkLst>
        <pc:docMk/>
      </pc:docMkLst>
      <pc:sldChg chg="modSp">
        <pc:chgData name="손동기" userId="d7f9b11d-1745-4509-ad3d-dd426aa6bc4d" providerId="ADAL" clId="{B7E03580-1471-4F94-B65D-AF5750D30407}" dt="2019-06-19T07:33:44.908" v="3" actId="20577"/>
        <pc:sldMkLst>
          <pc:docMk/>
          <pc:sldMk cId="1851909941" sldId="1024"/>
        </pc:sldMkLst>
        <pc:spChg chg="mod">
          <ac:chgData name="손동기" userId="d7f9b11d-1745-4509-ad3d-dd426aa6bc4d" providerId="ADAL" clId="{B7E03580-1471-4F94-B65D-AF5750D30407}" dt="2019-06-19T07:33:44.908" v="3" actId="20577"/>
          <ac:spMkLst>
            <pc:docMk/>
            <pc:sldMk cId="1851909941" sldId="1024"/>
            <ac:spMk id="4" creationId="{B250FCDD-C3BA-4FB9-9320-4BB5E1B6230B}"/>
          </ac:spMkLst>
        </pc:spChg>
      </pc:sldChg>
      <pc:sldChg chg="modSp">
        <pc:chgData name="손동기" userId="d7f9b11d-1745-4509-ad3d-dd426aa6bc4d" providerId="ADAL" clId="{B7E03580-1471-4F94-B65D-AF5750D30407}" dt="2019-06-19T07:33:48.662" v="5"/>
        <pc:sldMkLst>
          <pc:docMk/>
          <pc:sldMk cId="1982734409" sldId="1043"/>
        </pc:sldMkLst>
        <pc:spChg chg="mod">
          <ac:chgData name="손동기" userId="d7f9b11d-1745-4509-ad3d-dd426aa6bc4d" providerId="ADAL" clId="{B7E03580-1471-4F94-B65D-AF5750D30407}" dt="2019-06-19T07:33:48.662" v="5"/>
          <ac:spMkLst>
            <pc:docMk/>
            <pc:sldMk cId="1982734409" sldId="1043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3507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r">
              <a:defRPr sz="1200"/>
            </a:lvl1pPr>
          </a:lstStyle>
          <a:p>
            <a:fld id="{BB07B410-2593-4A71-8543-B0C32D325155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8" rIns="91138" bIns="4556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8" y="4706150"/>
            <a:ext cx="5415912" cy="4457698"/>
          </a:xfrm>
          <a:prstGeom prst="rect">
            <a:avLst/>
          </a:prstGeom>
        </p:spPr>
        <p:txBody>
          <a:bodyPr vert="horz" lIns="91138" tIns="45568" rIns="91138" bIns="4556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3507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r">
              <a:defRPr sz="1200"/>
            </a:lvl1pPr>
          </a:lstStyle>
          <a:p>
            <a:fld id="{D9718AF0-9674-4015-AC42-F0973E679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1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49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9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5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61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57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47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1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2324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2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450871B4-513F-4FB0-AFC7-74D63F588E8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5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email">
            <a:alphaModFix amt="4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559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8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014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25540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  <p:sldLayoutId id="2147483663" r:id="rId3"/>
    <p:sldLayoutId id="2147483687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/>
              <a:pPr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6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71142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5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05302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ctrTitle"/>
          </p:nvPr>
        </p:nvSpPr>
        <p:spPr>
          <a:xfrm>
            <a:off x="625476" y="980728"/>
            <a:ext cx="8655048" cy="2664296"/>
          </a:xfrm>
        </p:spPr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CAT.M1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외장형 모뎀 기반의 위치 정보 알림 시스템</a:t>
            </a:r>
            <a:b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</a:br>
            <a:br>
              <a:rPr lang="en-US" altLang="ko-KR" sz="18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Location Information Alert System </a:t>
            </a:r>
            <a:b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based on CAT.M1 MODEM</a:t>
            </a:r>
            <a:endParaRPr lang="ko-KR" altLang="en-US" sz="2400" b="0" dirty="0">
              <a:ln w="11430">
                <a:solidFill>
                  <a:schemeClr val="tx1"/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1910662" y="4359179"/>
            <a:ext cx="6084676" cy="1296789"/>
          </a:xfrm>
        </p:spPr>
        <p:txBody>
          <a:bodyPr/>
          <a:lstStyle/>
          <a:p>
            <a:pPr marL="514350" indent="-514350"/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2019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컴퓨터공학부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종합설계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1</a:t>
            </a:r>
          </a:p>
          <a:p>
            <a:pPr marL="514350" indent="-514350"/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팀 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트래커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손동기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,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유우식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윤재현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장인석</a:t>
            </a:r>
            <a:r>
              <a:rPr lang="en-US" altLang="ko-KR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9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2425799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sz="2400" dirty="0"/>
              <a:t>연구 개발효과</a:t>
            </a:r>
            <a:endParaRPr lang="en-US" altLang="ko-KR" sz="2400" dirty="0"/>
          </a:p>
          <a:p>
            <a:pPr lvl="1"/>
            <a:r>
              <a:rPr lang="ko-KR" altLang="en-US" sz="1800" dirty="0"/>
              <a:t>광역 통신 기술 기반의 시스템으로 </a:t>
            </a:r>
            <a:r>
              <a:rPr lang="ko-KR" altLang="en-US" sz="1800" dirty="0">
                <a:solidFill>
                  <a:srgbClr val="C00000"/>
                </a:solidFill>
              </a:rPr>
              <a:t>전국적인</a:t>
            </a:r>
            <a:r>
              <a:rPr lang="ko-KR" altLang="en-US" sz="1800" dirty="0"/>
              <a:t> 위치 정보 수신이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미아 및 치매환자 실종 시 실종자의 위치 </a:t>
            </a:r>
            <a:r>
              <a:rPr lang="ko-KR" altLang="en-US" sz="1800" dirty="0">
                <a:solidFill>
                  <a:srgbClr val="C00000"/>
                </a:solidFill>
              </a:rPr>
              <a:t>이동 경로 파악</a:t>
            </a:r>
            <a:r>
              <a:rPr lang="ko-KR" altLang="en-US" sz="1800" dirty="0"/>
              <a:t>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아이가 보호자로부터 일정 거리 이상 멀어지면 </a:t>
            </a:r>
            <a:r>
              <a:rPr lang="ko-KR" altLang="en-US" sz="1800" dirty="0" err="1"/>
              <a:t>알람이</a:t>
            </a:r>
            <a:r>
              <a:rPr lang="ko-KR" altLang="en-US" sz="1800" dirty="0"/>
              <a:t> 울려 보호자의 </a:t>
            </a:r>
            <a:r>
              <a:rPr lang="ko-KR" altLang="en-US" sz="1800" dirty="0">
                <a:solidFill>
                  <a:srgbClr val="C00000"/>
                </a:solidFill>
              </a:rPr>
              <a:t>빠른 대처가 가능함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보호자는 애플리케이션을 통해 손쉽게 미아의 위치정보 확인이 가능함</a:t>
            </a:r>
            <a:endParaRPr lang="en-US" altLang="ko-KR" sz="1400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1032" y="3707407"/>
            <a:ext cx="2895972" cy="187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6616" y="3707407"/>
            <a:ext cx="3096344" cy="18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40632" y="2755024"/>
            <a:ext cx="7443400" cy="1778838"/>
            <a:chOff x="3009405" y="2922437"/>
            <a:chExt cx="5957813" cy="1778839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22437"/>
              <a:ext cx="1331540" cy="1249350"/>
              <a:chOff x="1965276" y="2973539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2973539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63113" y="3046077"/>
                <a:ext cx="375336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131615"/>
              <a:ext cx="4229621" cy="1569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0" hangingPunct="0">
                <a:defRPr kumimoji="1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관련연구 및 사례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9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558858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미아방지를 위한 </a:t>
            </a:r>
            <a:r>
              <a:rPr lang="en-US" altLang="ko-KR" dirty="0">
                <a:solidFill>
                  <a:srgbClr val="C00000"/>
                </a:solidFill>
              </a:rPr>
              <a:t>RFID(Radio Frequency Identification)</a:t>
            </a:r>
            <a:r>
              <a:rPr lang="ko-KR" altLang="en-US" dirty="0"/>
              <a:t>기반 위치확인 시스템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C00000"/>
                </a:solidFill>
              </a:rPr>
              <a:t> RFID</a:t>
            </a:r>
            <a:r>
              <a:rPr lang="ko-KR" altLang="en-US" dirty="0"/>
              <a:t>와 통신망 기술을 융합하여 보호 대상 이동체의 위치를 실시간으로 확인 할 수 있는 시스템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en-US" altLang="ko-KR" dirty="0"/>
              <a:t>RFID</a:t>
            </a:r>
            <a:r>
              <a:rPr lang="ko-KR" altLang="en-US" dirty="0"/>
              <a:t>를 통해 실내 위치를 추적 할 수 없는 </a:t>
            </a:r>
            <a:r>
              <a:rPr lang="en-US" altLang="ko-KR" dirty="0"/>
              <a:t>GPS </a:t>
            </a:r>
            <a:r>
              <a:rPr lang="ko-KR" altLang="en-US" dirty="0">
                <a:solidFill>
                  <a:srgbClr val="C00000"/>
                </a:solidFill>
              </a:rPr>
              <a:t>단점을 보완</a:t>
            </a:r>
            <a:r>
              <a:rPr lang="ko-KR" altLang="en-US" dirty="0"/>
              <a:t>하여 위치 추적 서비스의 기능을 향상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ko-KR" altLang="en-US" dirty="0"/>
              <a:t>위치 좌표가 입력된 </a:t>
            </a:r>
            <a:r>
              <a:rPr lang="en-US" altLang="ko-KR" dirty="0"/>
              <a:t>RFID</a:t>
            </a:r>
            <a:r>
              <a:rPr lang="ko-KR" altLang="en-US" dirty="0"/>
              <a:t>를 구체적인 대상에 부착해야 하는 </a:t>
            </a:r>
            <a:r>
              <a:rPr lang="ko-KR" altLang="en-US" dirty="0">
                <a:solidFill>
                  <a:srgbClr val="C00000"/>
                </a:solidFill>
              </a:rPr>
              <a:t>특별환 환경 구축 필요</a:t>
            </a: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임베디드 보드를 이용한 미아 위치 정보 시스템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각 미아보호소에서 서버와 연결된 애플리케이션을 통하여 해당 어린이를 관리하는 시스템</a:t>
            </a:r>
            <a:endParaRPr lang="en-US" altLang="ko-KR" dirty="0"/>
          </a:p>
          <a:p>
            <a:pPr lvl="2"/>
            <a:r>
              <a:rPr lang="ko-KR" altLang="en-US" dirty="0"/>
              <a:t>실시간으로 </a:t>
            </a:r>
            <a:r>
              <a:rPr lang="en-US" altLang="ko-KR" dirty="0">
                <a:solidFill>
                  <a:srgbClr val="C00000"/>
                </a:solidFill>
              </a:rPr>
              <a:t>GPS </a:t>
            </a:r>
            <a:r>
              <a:rPr lang="ko-KR" altLang="en-US" dirty="0">
                <a:solidFill>
                  <a:srgbClr val="C00000"/>
                </a:solidFill>
              </a:rPr>
              <a:t>신호</a:t>
            </a:r>
            <a:r>
              <a:rPr lang="ko-KR" altLang="en-US" dirty="0"/>
              <a:t>를 수신 받아 어린이의 위치 및 이동 경로 파악 가능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C00000"/>
                </a:solidFill>
              </a:rPr>
              <a:t>특정한 장소</a:t>
            </a:r>
            <a:r>
              <a:rPr lang="ko-KR" altLang="en-US" dirty="0"/>
              <a:t>에서만 시스템 활용이 가능하므로 장소에 따른 제약을 가짐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3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6"/>
            <a:ext cx="9721079" cy="2137768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리니어블</a:t>
            </a:r>
            <a:r>
              <a:rPr lang="ko-KR" altLang="en-US" dirty="0"/>
              <a:t> 미아방지팔찌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ko-KR" altLang="en-US" dirty="0" err="1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애플리케이션이 결합된 위치 알림 시스템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많은 사용자가 이용해야 실질적인 미아 추적에  도움이 됨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블루투스의  </a:t>
            </a:r>
            <a:r>
              <a:rPr lang="ko-KR" altLang="en-US" dirty="0">
                <a:solidFill>
                  <a:srgbClr val="C00000"/>
                </a:solidFill>
              </a:rPr>
              <a:t>페어링</a:t>
            </a:r>
            <a:r>
              <a:rPr lang="ko-KR" altLang="en-US" dirty="0"/>
              <a:t>의 한계가 있어 실시간 위치 모니터링이 어려움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87847ED4-F81B-4E12-84A6-BA0417516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13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016" y="2924944"/>
            <a:ext cx="3476625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576" y="2924944"/>
            <a:ext cx="3528392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2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요약</a:t>
            </a:r>
            <a:endParaRPr lang="en-US" altLang="ko-KR" dirty="0"/>
          </a:p>
          <a:p>
            <a:pPr lvl="1"/>
            <a:r>
              <a:rPr lang="ko-KR" altLang="en-US" dirty="0"/>
              <a:t>미아방지 시스템 관련 연구들과 다양한 제품들이 출시됨</a:t>
            </a:r>
            <a:endParaRPr lang="en-US" altLang="ko-KR" dirty="0"/>
          </a:p>
          <a:p>
            <a:pPr lvl="2"/>
            <a:r>
              <a:rPr lang="en-US" altLang="ko-KR" dirty="0"/>
              <a:t>RFID</a:t>
            </a:r>
            <a:r>
              <a:rPr lang="ko-KR" altLang="en-US" dirty="0"/>
              <a:t>기반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임베디드</a:t>
            </a:r>
            <a:r>
              <a:rPr lang="ko-KR" altLang="en-US" dirty="0"/>
              <a:t> 보드를 이용한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리니어블</a:t>
            </a:r>
            <a:r>
              <a:rPr lang="ko-KR" altLang="en-US" dirty="0"/>
              <a:t> 미아방지 팔찌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기술 구현을 위해서는 타겟이 되는 설비의 적절한 </a:t>
            </a:r>
            <a:r>
              <a:rPr lang="ko-KR" altLang="en-US" dirty="0">
                <a:solidFill>
                  <a:srgbClr val="FF0000"/>
                </a:solidFill>
              </a:rPr>
              <a:t>통신기술</a:t>
            </a:r>
            <a:r>
              <a:rPr lang="ko-KR" altLang="en-US" dirty="0"/>
              <a:t>이 필요함</a:t>
            </a:r>
            <a:endParaRPr lang="en-US" altLang="ko-KR" dirty="0"/>
          </a:p>
          <a:p>
            <a:pPr lvl="2"/>
            <a:r>
              <a:rPr lang="ko-KR" altLang="en-US" dirty="0"/>
              <a:t>주변 환경에 영향을 많이 받는 시스템</a:t>
            </a:r>
            <a:endParaRPr lang="en-US" altLang="ko-KR" dirty="0"/>
          </a:p>
          <a:p>
            <a:pPr lvl="2"/>
            <a:r>
              <a:rPr lang="ko-KR" altLang="en-US" dirty="0"/>
              <a:t>시스템 적용을 위한 구체적인 매체 및 설계 내용의 부족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저전력 광역통신기반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위치정보 알림 서비스를 연구함</a:t>
            </a:r>
            <a:endParaRPr lang="en-US" altLang="ko-KR" dirty="0"/>
          </a:p>
          <a:p>
            <a:pPr lvl="2"/>
            <a:r>
              <a:rPr lang="ko-KR" altLang="en-US" dirty="0"/>
              <a:t>실시간 위치 모니터링</a:t>
            </a:r>
            <a:r>
              <a:rPr lang="en-US" altLang="ko-KR" dirty="0"/>
              <a:t>, </a:t>
            </a:r>
            <a:r>
              <a:rPr lang="ko-KR" altLang="en-US" dirty="0"/>
              <a:t>광범위한 위치정보 파악을 위한 기반 기술이 됨</a:t>
            </a:r>
            <a:endParaRPr lang="en-US" altLang="ko-KR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D7701AE-C8C8-4E65-A011-8626CE18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1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208585" y="2875002"/>
            <a:ext cx="7699536" cy="1686505"/>
            <a:chOff x="3009405" y="3153353"/>
            <a:chExt cx="5482874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59032" y="3155882"/>
                <a:ext cx="38349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IV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323592" y="3393308"/>
              <a:ext cx="4168687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수행 시나리오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5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218583-99AF-4D6D-A30D-870B576A5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0728"/>
            <a:ext cx="9777535" cy="5365304"/>
          </a:xfrm>
        </p:spPr>
        <p:txBody>
          <a:bodyPr/>
          <a:lstStyle/>
          <a:p>
            <a:pPr marL="457161" lvl="1" indent="0">
              <a:buNone/>
            </a:pPr>
            <a:endParaRPr lang="ko-KR" altLang="en-US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E4E907-F0F9-431A-A88D-D4C0859DE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B5E594-DA64-4E6B-847B-278E319B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 dirty="0"/>
              <a:t>시스템 수행 시나리오 </a:t>
            </a:r>
            <a:r>
              <a:rPr lang="en-US" altLang="ko-KR" dirty="0">
                <a:solidFill>
                  <a:schemeClr val="accent4"/>
                </a:solidFill>
              </a:rPr>
              <a:t>(1/1)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1" name="Rectangle 4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3" name="Rectangle 4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5413"/>
            <a:ext cx="9906000" cy="498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0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2" name="그룹 8"/>
          <p:cNvGrpSpPr/>
          <p:nvPr/>
        </p:nvGrpSpPr>
        <p:grpSpPr>
          <a:xfrm>
            <a:off x="1968557" y="2755025"/>
            <a:ext cx="5968888" cy="1249351"/>
            <a:chOff x="3009405" y="3153353"/>
            <a:chExt cx="5968888" cy="1249350"/>
          </a:xfrm>
        </p:grpSpPr>
        <p:grpSp>
          <p:nvGrpSpPr>
            <p:cNvPr id="4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41844" y="3155881"/>
                <a:ext cx="417875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구성도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1DE090-EE93-461C-8F45-800FFA29A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18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16381B-3908-42B4-AF6D-965B2959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V. </a:t>
            </a:r>
            <a:r>
              <a:rPr lang="ko-KR" altLang="en-US" dirty="0"/>
              <a:t>시스템 구성도 </a:t>
            </a:r>
            <a:r>
              <a:rPr lang="en-US" altLang="ko-KR" dirty="0">
                <a:solidFill>
                  <a:schemeClr val="accent4"/>
                </a:solidFill>
              </a:rPr>
              <a:t>(1/1)</a:t>
            </a:r>
            <a:r>
              <a:rPr lang="ko-KR" altLang="en-US" dirty="0"/>
              <a:t>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8A6A59A5-3D28-4CA3-BA41-68961825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72" y="980728"/>
            <a:ext cx="90011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>
            <a:extLst>
              <a:ext uri="{FF2B5EF4-FFF2-40B4-BE49-F238E27FC236}">
                <a16:creationId xmlns:a16="http://schemas.microsoft.com/office/drawing/2014/main" id="{393A85C7-A183-4054-A7F6-3EBA2D3DDB3B}"/>
              </a:ext>
            </a:extLst>
          </p:cNvPr>
          <p:cNvGrpSpPr/>
          <p:nvPr/>
        </p:nvGrpSpPr>
        <p:grpSpPr>
          <a:xfrm>
            <a:off x="920552" y="2852936"/>
            <a:ext cx="8224970" cy="1686505"/>
            <a:chOff x="3009405" y="3153353"/>
            <a:chExt cx="5968888" cy="1686504"/>
          </a:xfrm>
        </p:grpSpPr>
        <p:grpSp>
          <p:nvGrpSpPr>
            <p:cNvPr id="3" name="그룹 4">
              <a:extLst>
                <a:ext uri="{FF2B5EF4-FFF2-40B4-BE49-F238E27FC236}">
                  <a16:creationId xmlns:a16="http://schemas.microsoft.com/office/drawing/2014/main" id="{E5F895F3-4B61-4402-94FF-5FBC3B49B7BE}"/>
                </a:ext>
              </a:extLst>
            </p:cNvPr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B35EEDF-A43B-4E18-B473-57ADC00B9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Text Box 18">
                <a:extLst>
                  <a:ext uri="{FF2B5EF4-FFF2-40B4-BE49-F238E27FC236}">
                    <a16:creationId xmlns:a16="http://schemas.microsoft.com/office/drawing/2014/main" id="{D66D3E28-1B15-4DD1-9118-12B900B7B9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5371" y="3155881"/>
                <a:ext cx="390821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</a:t>
                </a:r>
              </a:p>
            </p:txBody>
          </p:sp>
        </p:grpSp>
        <p:sp>
          <p:nvSpPr>
            <p:cNvPr id="4" name="Text Box 19">
              <a:extLst>
                <a:ext uri="{FF2B5EF4-FFF2-40B4-BE49-F238E27FC236}">
                  <a16:creationId xmlns:a16="http://schemas.microsoft.com/office/drawing/2014/main" id="{F0EEF59D-055E-4627-8EA4-A9BFB91B7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시스템 모듈 상세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76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059106" y="6205978"/>
            <a:ext cx="1842318" cy="127267"/>
          </a:xfrm>
        </p:spPr>
        <p:txBody>
          <a:bodyPr/>
          <a:lstStyle/>
          <a:p>
            <a:r>
              <a:rPr lang="en-US" altLang="ko-KR" sz="1800"/>
              <a:t>- </a:t>
            </a:r>
            <a:fld id="{C4562B8C-3E86-4674-AEB5-43B393C6325F}" type="slidenum">
              <a:rPr lang="ko-KR" altLang="en-US" sz="1800" smtClean="0"/>
              <a:pPr/>
              <a:t>2</a:t>
            </a:fld>
            <a:r>
              <a:rPr lang="ko-KR" altLang="en-US" sz="1800"/>
              <a:t> </a:t>
            </a:r>
            <a:r>
              <a:rPr lang="en-US" altLang="ko-KR" sz="1800"/>
              <a:t>-</a:t>
            </a:r>
            <a:endParaRPr lang="ko-KR" alt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091716" cy="4247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Bef>
                <a:spcPct val="50000"/>
              </a:spcBef>
              <a:defRPr sz="2800" b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  <a:cs typeface="Times New Roman" pitchFamily="18" charset="0"/>
              </a:defRPr>
            </a:lvl1pPr>
          </a:lstStyle>
          <a:p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44087" y="793096"/>
            <a:ext cx="6512728" cy="403656"/>
            <a:chOff x="997679" y="1124746"/>
            <a:chExt cx="7777931" cy="159320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2229181" y="1260221"/>
              <a:ext cx="6546429" cy="145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지적사항 및 답변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97679" y="1124746"/>
              <a:ext cx="771011" cy="1457737"/>
              <a:chOff x="883362" y="2843936"/>
              <a:chExt cx="792415" cy="1493968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Text Box 18"/>
              <p:cNvSpPr txBox="1">
                <a:spLocks noChangeArrowheads="1"/>
              </p:cNvSpPr>
              <p:nvPr/>
            </p:nvSpPr>
            <p:spPr bwMode="auto">
              <a:xfrm>
                <a:off x="934622" y="2843936"/>
                <a:ext cx="478510" cy="14939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857180" y="1308742"/>
            <a:ext cx="6512728" cy="438085"/>
            <a:chOff x="997679" y="1916833"/>
            <a:chExt cx="7755997" cy="153841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2226480" y="2158272"/>
              <a:ext cx="6399698" cy="1296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종합설계 개요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97679" y="1916833"/>
              <a:ext cx="771011" cy="1296983"/>
              <a:chOff x="883362" y="2843935"/>
              <a:chExt cx="792415" cy="1329218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915102" y="2843935"/>
                <a:ext cx="477160" cy="1329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ACAE9D-DA38-4D68-9E8E-27F6B1D9F47E}"/>
              </a:ext>
            </a:extLst>
          </p:cNvPr>
          <p:cNvGrpSpPr/>
          <p:nvPr/>
        </p:nvGrpSpPr>
        <p:grpSpPr>
          <a:xfrm>
            <a:off x="863112" y="1865400"/>
            <a:ext cx="6512728" cy="437958"/>
            <a:chOff x="997679" y="1916833"/>
            <a:chExt cx="7879146" cy="125649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E70F815-5FC3-4F09-8770-2CBC1BEB1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8CF94B2B-5EA0-4AE8-969F-B0A263344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관련연구 및 설계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23A774-5573-4215-B698-C1A168CF5C54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E144A1D-EEC4-463A-8757-7BD45922B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6" name="AutoShape 17">
                <a:extLst>
                  <a:ext uri="{FF2B5EF4-FFF2-40B4-BE49-F238E27FC236}">
                    <a16:creationId xmlns:a16="http://schemas.microsoft.com/office/drawing/2014/main" id="{7AF2517A-BB0F-4AC4-84C1-4E303CEB3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18">
                <a:extLst>
                  <a:ext uri="{FF2B5EF4-FFF2-40B4-BE49-F238E27FC236}">
                    <a16:creationId xmlns:a16="http://schemas.microsoft.com/office/drawing/2014/main" id="{62873491-36DE-43D1-868B-957107E9D7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Ⅲ</a:t>
                </a: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93FE98-31D4-4E44-AB93-94B4387C2223}"/>
              </a:ext>
            </a:extLst>
          </p:cNvPr>
          <p:cNvGrpSpPr/>
          <p:nvPr/>
        </p:nvGrpSpPr>
        <p:grpSpPr>
          <a:xfrm>
            <a:off x="863112" y="2463659"/>
            <a:ext cx="6512728" cy="437425"/>
            <a:chOff x="997679" y="1916829"/>
            <a:chExt cx="7879146" cy="126479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920BF1-026D-4360-95A8-58D19271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EC50D392-7AD5-45FD-910D-4D91BC2A5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17"/>
              <a:ext cx="6631618" cy="1067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시나리오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2DCC69C-4DF6-4999-9308-0824649FE483}"/>
                </a:ext>
              </a:extLst>
            </p:cNvPr>
            <p:cNvGrpSpPr/>
            <p:nvPr/>
          </p:nvGrpSpPr>
          <p:grpSpPr>
            <a:xfrm>
              <a:off x="997679" y="1916829"/>
              <a:ext cx="771011" cy="1067907"/>
              <a:chOff x="883362" y="2843932"/>
              <a:chExt cx="792415" cy="1094449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3480BAA-6AC8-402C-9EB9-730C7BC5C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AutoShape 17">
                <a:extLst>
                  <a:ext uri="{FF2B5EF4-FFF2-40B4-BE49-F238E27FC236}">
                    <a16:creationId xmlns:a16="http://schemas.microsoft.com/office/drawing/2014/main" id="{5354A937-9692-47AF-ADAF-4DF63640E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Text Box 18">
                <a:extLst>
                  <a:ext uri="{FF2B5EF4-FFF2-40B4-BE49-F238E27FC236}">
                    <a16:creationId xmlns:a16="http://schemas.microsoft.com/office/drawing/2014/main" id="{B0D2F841-00D6-46B7-817E-AF2FC8FAA4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2"/>
                <a:ext cx="484736" cy="1094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Ⅳ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48461" y="3047516"/>
            <a:ext cx="6512728" cy="437958"/>
            <a:chOff x="997679" y="1916833"/>
            <a:chExt cx="7879146" cy="125649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구성도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0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Ⅴ</a:t>
                </a: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25721" y="3637735"/>
            <a:ext cx="6512728" cy="437958"/>
            <a:chOff x="997679" y="1916833"/>
            <a:chExt cx="7879146" cy="125649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시스템 모듈 상세 설계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8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Ⅵ</a:t>
                </a: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18447" y="4262520"/>
            <a:ext cx="6512728" cy="646331"/>
            <a:chOff x="997679" y="1916835"/>
            <a:chExt cx="7879146" cy="1854319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58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2"/>
              <a:ext cx="6631618" cy="1059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개발환경 및 개발방법 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5"/>
              <a:ext cx="771011" cy="1854319"/>
              <a:chOff x="883362" y="2843935"/>
              <a:chExt cx="792415" cy="190040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1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484736" cy="1900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Ⅶ</a:t>
                </a:r>
              </a:p>
              <a:p>
                <a:pPr>
                  <a:defRPr/>
                </a:pPr>
                <a:endPara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18447" y="4804883"/>
            <a:ext cx="6512728" cy="437958"/>
            <a:chOff x="997679" y="1916833"/>
            <a:chExt cx="7879146" cy="1256497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65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업무분담 및 수행일정</a:t>
              </a:r>
              <a:r>
                <a:rPr lang="en-US" altLang="ko-KR" sz="1800" dirty="0"/>
                <a:t> </a:t>
              </a:r>
              <a:endParaRPr lang="ko-KR" altLang="en-US" sz="1800" dirty="0"/>
            </a:p>
          </p:txBody>
        </p:sp>
        <p:grpSp>
          <p:nvGrpSpPr>
            <p:cNvPr id="66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8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9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Ⅷ</a:t>
                </a:r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838366" y="5334186"/>
            <a:ext cx="6488924" cy="431174"/>
            <a:chOff x="997679" y="1916833"/>
            <a:chExt cx="7850348" cy="1237034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72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6409" y="2094257"/>
              <a:ext cx="6631618" cy="105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/>
                <a:t>동영상 데모</a:t>
              </a:r>
            </a:p>
          </p:txBody>
        </p:sp>
        <p:grpSp>
          <p:nvGrpSpPr>
            <p:cNvPr id="73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059611"/>
              <a:chOff x="883362" y="2843938"/>
              <a:chExt cx="792415" cy="1085948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5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6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8"/>
                <a:ext cx="484736" cy="108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Ⅸ</a:t>
                </a: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ACCCA2B-AD44-4BEA-A040-25E0C5D6B55C}"/>
              </a:ext>
            </a:extLst>
          </p:cNvPr>
          <p:cNvGrpSpPr/>
          <p:nvPr/>
        </p:nvGrpSpPr>
        <p:grpSpPr>
          <a:xfrm>
            <a:off x="851249" y="5901257"/>
            <a:ext cx="6499903" cy="401407"/>
            <a:chOff x="997679" y="1124746"/>
            <a:chExt cx="7762615" cy="1584332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ADC60F87-2C36-4F97-A179-58A938B77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79" name="Text Box 19">
              <a:extLst>
                <a:ext uri="{FF2B5EF4-FFF2-40B4-BE49-F238E27FC236}">
                  <a16:creationId xmlns:a16="http://schemas.microsoft.com/office/drawing/2014/main" id="{69374096-1F29-4D44-81FD-914CBC29F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865" y="1251344"/>
              <a:ext cx="6546429" cy="145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참고문헌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A189145-071A-4377-A344-666C90D4E489}"/>
                </a:ext>
              </a:extLst>
            </p:cNvPr>
            <p:cNvGrpSpPr/>
            <p:nvPr/>
          </p:nvGrpSpPr>
          <p:grpSpPr>
            <a:xfrm>
              <a:off x="997679" y="1124746"/>
              <a:ext cx="771011" cy="1457733"/>
              <a:chOff x="883362" y="2843936"/>
              <a:chExt cx="792415" cy="1493964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66E50DB2-3C70-41ED-8C7B-5A966740D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2" name="AutoShape 17">
                <a:extLst>
                  <a:ext uri="{FF2B5EF4-FFF2-40B4-BE49-F238E27FC236}">
                    <a16:creationId xmlns:a16="http://schemas.microsoft.com/office/drawing/2014/main" id="{B1461FDD-7C03-4C16-B382-DD38F1E4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83" name="Text Box 18">
                <a:extLst>
                  <a:ext uri="{FF2B5EF4-FFF2-40B4-BE49-F238E27FC236}">
                    <a16:creationId xmlns:a16="http://schemas.microsoft.com/office/drawing/2014/main" id="{0DCC7B2F-3C73-4417-9251-5C776B0B68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4622" y="2843936"/>
                <a:ext cx="401776" cy="1493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3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FE4B29-DBA1-476D-B53A-E1ED6083E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GPS</a:t>
            </a:r>
            <a:r>
              <a:rPr lang="ko-KR" altLang="en-US" dirty="0"/>
              <a:t> </a:t>
            </a:r>
            <a:r>
              <a:rPr lang="en-US" altLang="ko-KR" dirty="0"/>
              <a:t>Tracking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C7CC09-3601-4307-ADDA-BD0570F1F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20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3F39DA8-AFAB-4345-B6A4-AD520D03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(1/13)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12678-06CE-4C0C-A685-1BC9171B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70" y="1438783"/>
            <a:ext cx="80962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0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3F851-B4EB-4DEC-AF74-C90C569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(2/13)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1EA3-AE45-47AF-909C-F3D0E3E0C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A15B0-7867-41A3-876B-D4DDC8E554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555" y="6473033"/>
            <a:ext cx="503023" cy="2381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2479" y="836712"/>
            <a:ext cx="4470776" cy="5096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 Tracking Use Case Diagram </a:t>
            </a:r>
          </a:p>
        </p:txBody>
      </p:sp>
      <p:pic>
        <p:nvPicPr>
          <p:cNvPr id="1027" name="Picture 3" descr="C:\Users\Administrator\Desktop\M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7866"/>
            <a:ext cx="9906000" cy="40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63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3F851-B4EB-4DEC-AF74-C90C5692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(3/13)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661EA3-AE45-47AF-909C-F3D0E3E0CC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2480" y="720171"/>
            <a:ext cx="15680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APP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2AD7E79-F407-4F9D-8693-D68E043C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0" y="1274169"/>
            <a:ext cx="8886825" cy="5066752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68BF909-F5CB-4F24-AC0B-73A1FC4E9E2F}"/>
              </a:ext>
            </a:extLst>
          </p:cNvPr>
          <p:cNvCxnSpPr>
            <a:cxnSpLocks/>
          </p:cNvCxnSpPr>
          <p:nvPr/>
        </p:nvCxnSpPr>
        <p:spPr>
          <a:xfrm>
            <a:off x="6177136" y="1628800"/>
            <a:ext cx="8640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5E34B5-DF4C-45CA-B1AC-47403DB38F6B}"/>
              </a:ext>
            </a:extLst>
          </p:cNvPr>
          <p:cNvCxnSpPr>
            <a:cxnSpLocks/>
          </p:cNvCxnSpPr>
          <p:nvPr/>
        </p:nvCxnSpPr>
        <p:spPr>
          <a:xfrm flipH="1">
            <a:off x="5112961" y="3911848"/>
            <a:ext cx="1" cy="2880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03D7E5D-A2B3-409B-94D5-4CE10F8B5F22}"/>
              </a:ext>
            </a:extLst>
          </p:cNvPr>
          <p:cNvCxnSpPr>
            <a:cxnSpLocks/>
          </p:cNvCxnSpPr>
          <p:nvPr/>
        </p:nvCxnSpPr>
        <p:spPr>
          <a:xfrm rot="5400000">
            <a:off x="336429" y="3284984"/>
            <a:ext cx="1152128" cy="288032"/>
          </a:xfrm>
          <a:prstGeom prst="bentConnector3">
            <a:avLst>
              <a:gd name="adj1" fmla="val 222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EFE76AE-8331-41E8-B2C6-31A0A5F2D1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10446" y="3550296"/>
            <a:ext cx="582414" cy="353690"/>
          </a:xfrm>
          <a:prstGeom prst="bentConnector3">
            <a:avLst>
              <a:gd name="adj1" fmla="val 122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 descr="스크린샷이(가) 표시된 사진&#10;&#10;자동 생성된 설명">
            <a:extLst>
              <a:ext uri="{FF2B5EF4-FFF2-40B4-BE49-F238E27FC236}">
                <a16:creationId xmlns:a16="http://schemas.microsoft.com/office/drawing/2014/main" id="{23A7FE7D-0C0C-4A68-9054-3970EA077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50" y="4149080"/>
            <a:ext cx="1643025" cy="2191841"/>
          </a:xfrm>
          <a:prstGeom prst="rect">
            <a:avLst/>
          </a:prstGeom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7CBDEEC-7764-4B17-861C-EE04CF79D54F}"/>
              </a:ext>
            </a:extLst>
          </p:cNvPr>
          <p:cNvCxnSpPr>
            <a:cxnSpLocks/>
          </p:cNvCxnSpPr>
          <p:nvPr/>
        </p:nvCxnSpPr>
        <p:spPr>
          <a:xfrm>
            <a:off x="6177136" y="3693653"/>
            <a:ext cx="515126" cy="362211"/>
          </a:xfrm>
          <a:prstGeom prst="bentConnector3">
            <a:avLst>
              <a:gd name="adj1" fmla="val 10029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1C69A3DC-591B-4246-B8EF-8758C16387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15640" y="2499751"/>
            <a:ext cx="1296143" cy="994403"/>
          </a:xfrm>
          <a:prstGeom prst="curvedConnector3">
            <a:avLst>
              <a:gd name="adj1" fmla="val 10467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0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5A385-2A2F-4D72-855C-01E91986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(4/13)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8EAF13-B79A-4B62-93AB-E9B5E61D9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23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D970AA-76F5-4A10-9AD6-71027F7A1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71344"/>
              </p:ext>
            </p:extLst>
          </p:nvPr>
        </p:nvGraphicFramePr>
        <p:xfrm>
          <a:off x="200472" y="1700808"/>
          <a:ext cx="6696744" cy="4059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744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47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디바이스 착용자 정보 등록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RegisterInfo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보호자는 디바이스 착용자의 신상 정보를 등록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74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등록한 신상정보의 </a:t>
                      </a:r>
                      <a:r>
                        <a:rPr lang="ko-KR" altLang="en-US" sz="1600" dirty="0" err="1"/>
                        <a:t>캡처</a:t>
                      </a:r>
                      <a:r>
                        <a:rPr lang="ko-KR" altLang="en-US" sz="1600" dirty="0"/>
                        <a:t> 및 메시지 공유 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19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55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레이아웃 </a:t>
                      </a:r>
                      <a:r>
                        <a:rPr lang="ko-KR" altLang="en-US" sz="1600" dirty="0" err="1"/>
                        <a:t>위젯으로부터</a:t>
                      </a:r>
                      <a:r>
                        <a:rPr lang="ko-KR" altLang="en-US" sz="1600" dirty="0"/>
                        <a:t> 등록한 정보의 값을 </a:t>
                      </a:r>
                      <a:r>
                        <a:rPr lang="ko-KR" altLang="en-US" sz="1600" baseline="0" dirty="0"/>
                        <a:t>수신 </a:t>
                      </a:r>
                      <a:r>
                        <a:rPr lang="en-US" altLang="ko-KR" sz="1600" baseline="0" dirty="0"/>
                        <a:t>: Button, </a:t>
                      </a:r>
                      <a:r>
                        <a:rPr lang="en-US" altLang="ko-KR" sz="1600" baseline="0" dirty="0" err="1"/>
                        <a:t>Edittext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등록한 정보를 </a:t>
                      </a:r>
                      <a:r>
                        <a:rPr lang="en-US" altLang="ko-KR" sz="1600" baseline="0" dirty="0"/>
                        <a:t>Intent</a:t>
                      </a:r>
                      <a:r>
                        <a:rPr lang="ko-KR" altLang="en-US" sz="1600" baseline="0" dirty="0"/>
                        <a:t>를 이용하여 다른 </a:t>
                      </a:r>
                      <a:r>
                        <a:rPr lang="en-US" altLang="ko-KR" sz="1600" baseline="0" dirty="0"/>
                        <a:t>Activity </a:t>
                      </a:r>
                      <a:r>
                        <a:rPr lang="ko-KR" altLang="en-US" sz="1600" baseline="0" dirty="0"/>
                        <a:t>화면으로 전달</a:t>
                      </a:r>
                      <a:endParaRPr lang="en-US" altLang="ko-KR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83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디바이스 착용자 정보를 전달하는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554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어플</a:t>
                      </a:r>
                      <a:r>
                        <a:rPr lang="ko-KR" altLang="en-US" sz="1600" dirty="0"/>
                        <a:t> 사용자가</a:t>
                      </a:r>
                      <a:r>
                        <a:rPr lang="ko-KR" altLang="en-US" sz="1600" baseline="0" dirty="0"/>
                        <a:t> 착용자 정보등록 버튼을 눌렀을 시 등록 화면으로 전환</a:t>
                      </a:r>
                      <a:r>
                        <a:rPr lang="en-US" altLang="ko-KR" sz="1600" baseline="0" dirty="0"/>
                        <a:t>,</a:t>
                      </a:r>
                      <a:r>
                        <a:rPr lang="ko-KR" altLang="en-US" sz="1600" baseline="0" dirty="0"/>
                        <a:t> 정보 등록 버튼을 누르면 메시지 공유 가능하도록 구현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B92771A-5D62-407F-B91F-11A58DBBBF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7216" y="1700808"/>
            <a:ext cx="2529957" cy="4059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8328" y="980728"/>
            <a:ext cx="48013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디바이스 착용자 정보 등록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6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245E2-BDE3-4235-BFCF-AAC3B8FC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(5/13)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5440EA1-708D-47A8-9C3B-EE8564322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A64D7A-6C31-4750-B80A-E0315B9F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03594"/>
              </p:ext>
            </p:extLst>
          </p:nvPr>
        </p:nvGraphicFramePr>
        <p:xfrm>
          <a:off x="222760" y="1628800"/>
          <a:ext cx="6975099" cy="4174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99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40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디바이스 착용자 정보 공유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RegisterResult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보호자는 디바이스 착용자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dirty="0"/>
                        <a:t>정보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dirty="0" err="1"/>
                        <a:t>캡처</a:t>
                      </a:r>
                      <a:r>
                        <a:rPr lang="ko-KR" altLang="en-US" sz="1600" dirty="0"/>
                        <a:t> 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68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등록한 신상정보</a:t>
                      </a:r>
                      <a:r>
                        <a:rPr lang="ko-KR" altLang="en-US" sz="1600" baseline="0" dirty="0"/>
                        <a:t> 데이터 공유가능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127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756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/>
                        <a:t>RegisterInfo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클래스로부터 값을 수신</a:t>
                      </a:r>
                      <a:r>
                        <a:rPr lang="en-US" altLang="ko-KR" sz="1600" baseline="0" dirty="0"/>
                        <a:t>: Button, </a:t>
                      </a:r>
                      <a:r>
                        <a:rPr lang="en-US" altLang="ko-KR" sz="1600" baseline="0" dirty="0" err="1"/>
                        <a:t>EditText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ImageView</a:t>
                      </a:r>
                      <a:endParaRPr lang="en-US" altLang="ko-KR" sz="16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전달받은 데이터를</a:t>
                      </a:r>
                      <a:r>
                        <a:rPr lang="ko-KR" altLang="en-US" sz="1600" baseline="0" dirty="0"/>
                        <a:t> 레이아웃에 표시 </a:t>
                      </a:r>
                      <a:r>
                        <a:rPr lang="en-US" altLang="ko-KR" sz="1600" baseline="0" dirty="0"/>
                        <a:t>: </a:t>
                      </a:r>
                      <a:r>
                        <a:rPr lang="en-US" altLang="ko-KR" sz="1600" baseline="0" dirty="0" err="1"/>
                        <a:t>TextView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ImageView</a:t>
                      </a:r>
                      <a:endParaRPr lang="en-US" altLang="ko-KR" sz="16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공유 </a:t>
                      </a:r>
                      <a:r>
                        <a:rPr lang="en-US" altLang="ko-KR" sz="1600" dirty="0"/>
                        <a:t>Intent</a:t>
                      </a:r>
                      <a:r>
                        <a:rPr lang="ko-KR" altLang="en-US" sz="1600" dirty="0"/>
                        <a:t> 기능을 이용해 메시지 공유 기능 구현 </a:t>
                      </a:r>
                      <a:r>
                        <a:rPr lang="en-US" altLang="ko-KR" sz="1600" dirty="0"/>
                        <a:t>: ACTION_SEND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778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디바이스 착용자 정보를 받는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454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어플</a:t>
                      </a:r>
                      <a:r>
                        <a:rPr lang="ko-KR" altLang="en-US" sz="1600" dirty="0"/>
                        <a:t> 사용자가</a:t>
                      </a:r>
                      <a:r>
                        <a:rPr lang="ko-KR" altLang="en-US" sz="1600" baseline="0" dirty="0"/>
                        <a:t> 정보등록 버튼을 눌렀을 시 입력한 데이터 값을 수신할 수 있으며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공유 기능을 활용하여 데이터 공유 가능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5B5883E-26A7-48EF-8EC0-57EAB74F36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7859" y="1628800"/>
            <a:ext cx="2499244" cy="41802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5351" y="908720"/>
            <a:ext cx="4198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디바이스 착용자 정보 공유 모듈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3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E836-4D86-40CC-9B7F-9DC18726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(6/13)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D77BC1-938E-4C3B-87F1-D16E40C323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645B3E9-C0E9-4CB3-AEBE-64EA41A27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87887"/>
              </p:ext>
            </p:extLst>
          </p:nvPr>
        </p:nvGraphicFramePr>
        <p:xfrm>
          <a:off x="272480" y="1700808"/>
          <a:ext cx="6984775" cy="413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775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93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예방대책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PreventActivity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미아의 실종을 방지하기 위해 미아발생 예방대책 제공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87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치매환자의 실종을 방지하기 위해 치매환자 예방대책 제공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4338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78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인터넷 사이트 연결을 위해 </a:t>
                      </a:r>
                      <a:r>
                        <a:rPr lang="en-US" altLang="ko-KR" dirty="0"/>
                        <a:t>Intent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기능 활용 </a:t>
                      </a:r>
                      <a:r>
                        <a:rPr lang="en-US" altLang="ko-KR" baseline="0" dirty="0"/>
                        <a:t>: ACTION_VIEW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/>
                        <a:t>전화 연결 서비스를 위해 </a:t>
                      </a:r>
                      <a:r>
                        <a:rPr lang="en-US" altLang="ko-KR" baseline="0" dirty="0"/>
                        <a:t>Intent </a:t>
                      </a:r>
                      <a:r>
                        <a:rPr lang="ko-KR" altLang="en-US" baseline="0" dirty="0"/>
                        <a:t>기능 활용 </a:t>
                      </a:r>
                      <a:r>
                        <a:rPr lang="en-US" altLang="ko-KR" baseline="0" dirty="0"/>
                        <a:t>: ACTION_DIAL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971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예방대책 가이드 확인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783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어플</a:t>
                      </a:r>
                      <a:r>
                        <a:rPr lang="ko-KR" altLang="en-US" dirty="0"/>
                        <a:t> 사용자가</a:t>
                      </a:r>
                      <a:r>
                        <a:rPr lang="ko-KR" altLang="en-US" baseline="0" dirty="0"/>
                        <a:t> 예방대책 버튼을 클릭 시 미아 및 치매환자의 예방대책 화면 전환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각각의 버튼 클릭 시 해당 기능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142A116-52E4-4469-B5E8-20CBEFEF8C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256" y="1700808"/>
            <a:ext cx="2495876" cy="41404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2480" y="997170"/>
            <a:ext cx="33393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미아 예방대책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03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CCEB-BC4E-4C0C-B7FD-8FEB6B8B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(7/13)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5EBBD3-C021-4D0B-B975-C6996261E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3D18BA7-4E59-40DC-A5E6-98936784E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93464"/>
              </p:ext>
            </p:extLst>
          </p:nvPr>
        </p:nvGraphicFramePr>
        <p:xfrm>
          <a:off x="128464" y="1628800"/>
          <a:ext cx="6912768" cy="4334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2768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437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위치확인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PresentLocation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클래스에서 전달한 위치 정보를 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전달받은 위치 값을 </a:t>
                      </a:r>
                      <a:r>
                        <a:rPr lang="ko-KR" altLang="en-US" dirty="0" err="1"/>
                        <a:t>구글맵에</a:t>
                      </a:r>
                      <a:r>
                        <a:rPr lang="ko-KR" altLang="en-US" dirty="0"/>
                        <a:t> 마커로 표시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Latitude(</a:t>
                      </a:r>
                      <a:r>
                        <a:rPr lang="ko-KR" altLang="en-US" dirty="0"/>
                        <a:t>위도</a:t>
                      </a:r>
                      <a:r>
                        <a:rPr lang="en-US" altLang="ko-KR" dirty="0"/>
                        <a:t>), Longitude(</a:t>
                      </a:r>
                      <a:r>
                        <a:rPr lang="ko-KR" altLang="en-US" dirty="0"/>
                        <a:t>경도</a:t>
                      </a:r>
                      <a:r>
                        <a:rPr lang="en-US" altLang="ko-KR" dirty="0"/>
                        <a:t>), map(</a:t>
                      </a:r>
                      <a:r>
                        <a:rPr lang="ko-KR" altLang="en-US" dirty="0" err="1"/>
                        <a:t>구글맵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4098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640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Intent</a:t>
                      </a:r>
                      <a:r>
                        <a:rPr lang="ko-KR" altLang="en-US" dirty="0"/>
                        <a:t>를 통해 위도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경도값을</a:t>
                      </a:r>
                      <a:r>
                        <a:rPr lang="ko-KR" altLang="en-US" dirty="0"/>
                        <a:t> 전달받음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 err="1"/>
                        <a:t>drawMap</a:t>
                      </a:r>
                      <a:r>
                        <a:rPr lang="en-US" altLang="ko-KR" dirty="0"/>
                        <a:t> : </a:t>
                      </a:r>
                      <a:r>
                        <a:rPr lang="ko-KR" altLang="en-US" dirty="0"/>
                        <a:t>전달받은 </a:t>
                      </a:r>
                      <a:r>
                        <a:rPr lang="ko-KR" altLang="en-US" dirty="0" err="1"/>
                        <a:t>위치값을</a:t>
                      </a:r>
                      <a:r>
                        <a:rPr lang="ko-KR" altLang="en-US" dirty="0"/>
                        <a:t> 토대로 지도에 마커 표시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7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 정보를 전달받는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6408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 사용자가 착용자의 위치 확인 버튼을 눌렀을 시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클래스에서</a:t>
                      </a:r>
                      <a:r>
                        <a:rPr lang="en-US" altLang="ko-KR" dirty="0"/>
                        <a:t> Intent</a:t>
                      </a:r>
                      <a:r>
                        <a:rPr lang="ko-KR" altLang="en-US" dirty="0"/>
                        <a:t>를 통해 위치정보 전달받음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7E84BBA7-E7F5-4DA7-873E-F8670600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1232" y="1628800"/>
            <a:ext cx="265343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3568" y="908720"/>
            <a:ext cx="2736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위치확인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60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2CCEB-BC4E-4C0C-B7FD-8FEB6B8B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(8/13)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5EBBD3-C021-4D0B-B975-C6996261E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3568" y="908720"/>
            <a:ext cx="3348994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착용자 위치 추적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FD2120D-2169-445F-8936-3FF7CB8DF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72195"/>
              </p:ext>
            </p:extLst>
          </p:nvPr>
        </p:nvGraphicFramePr>
        <p:xfrm>
          <a:off x="17185" y="1484784"/>
          <a:ext cx="7024047" cy="4352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404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88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착용자 위치 추적 모듈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GpsTracking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착용자의 위치 추적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 err="1"/>
                        <a:t>마커</a:t>
                      </a:r>
                      <a:r>
                        <a:rPr lang="ko-KR" altLang="en-US" sz="1600" dirty="0"/>
                        <a:t> 클릭 시 해당 위치에 머물렀던 시간 확인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Latitude(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Longtitude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), map(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currentPosition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현재위치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364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1008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에 저장된 위치 데이터를 불러와 배열에 저장시킨 후 배열 값에 해당되는 위치를 </a:t>
                      </a:r>
                      <a:r>
                        <a:rPr lang="ko-KR" altLang="en-US" sz="1600" dirty="0" err="1"/>
                        <a:t>마커로</a:t>
                      </a:r>
                      <a:r>
                        <a:rPr lang="ko-KR" altLang="en-US" sz="1600" dirty="0"/>
                        <a:t> 표시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polylineOption</a:t>
                      </a:r>
                      <a:r>
                        <a:rPr lang="ko-KR" altLang="en-US" sz="1600" dirty="0"/>
                        <a:t>을 통해 착용자의 위치를 선으로 연결하여 표시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33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착용자의 위치 경로를 확인하는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5714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착용자의 위치 정보 클릭 시 </a:t>
                      </a:r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로 부터 위치 정보를 불러와 해당 좌표</a:t>
                      </a:r>
                      <a:r>
                        <a:rPr lang="ko-KR" altLang="en-US" sz="1600" baseline="0" dirty="0"/>
                        <a:t> 값을 </a:t>
                      </a:r>
                      <a:r>
                        <a:rPr lang="en-US" altLang="ko-KR" sz="1600" baseline="0" dirty="0"/>
                        <a:t>polyline</a:t>
                      </a:r>
                      <a:r>
                        <a:rPr lang="ko-KR" altLang="en-US" sz="1600" baseline="0" dirty="0"/>
                        <a:t>과 함께 지도에 표시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C24EFB49-317C-45AF-A0F6-C8E006644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75" y="1494114"/>
            <a:ext cx="2736304" cy="438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8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D890C-8B50-41E9-8B6C-B559F017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(9/13)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D97EDD-8BC2-4CA2-8698-1525EAE7A8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D72043A-FED0-4946-A606-E65FB5DD1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839514"/>
              </p:ext>
            </p:extLst>
          </p:nvPr>
        </p:nvGraphicFramePr>
        <p:xfrm>
          <a:off x="776536" y="1484784"/>
          <a:ext cx="7432842" cy="4357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2842">
                  <a:extLst>
                    <a:ext uri="{9D8B030D-6E8A-4147-A177-3AD203B41FA5}">
                      <a16:colId xmlns:a16="http://schemas.microsoft.com/office/drawing/2014/main" val="2366835401"/>
                    </a:ext>
                  </a:extLst>
                </a:gridCol>
              </a:tblGrid>
              <a:tr h="490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위치저장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34013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PhpMainActivity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32916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401388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서버와 </a:t>
                      </a:r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로부터 위치 정보를 전달 받음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745035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전달 받은 위치 정보를 특정 변수에 저장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78452"/>
                  </a:ext>
                </a:extLst>
              </a:tr>
              <a:tr h="3506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위치 정보를 다른 클래스로 전달하기 위해 동작 대기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029565"/>
                  </a:ext>
                </a:extLst>
              </a:tr>
              <a:tr h="3923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98913"/>
                  </a:ext>
                </a:extLst>
              </a:tr>
              <a:tr h="613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JSON</a:t>
                      </a:r>
                      <a:r>
                        <a:rPr lang="ko-KR" altLang="en-US" dirty="0"/>
                        <a:t>을 통해 서버로부터 위치정보를 전달 받음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showResult</a:t>
                      </a:r>
                      <a:r>
                        <a:rPr lang="en-US" altLang="ko-KR" dirty="0"/>
                        <a:t>())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AsyngTask</a:t>
                      </a:r>
                      <a:r>
                        <a:rPr lang="en-US" altLang="ko-KR" dirty="0"/>
                        <a:t>&lt;&gt;</a:t>
                      </a:r>
                      <a:r>
                        <a:rPr lang="ko-KR" altLang="en-US" dirty="0"/>
                        <a:t>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통해 백그라운드에서도 실시간으로 위치를 전달 받음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51642"/>
                  </a:ext>
                </a:extLst>
              </a:tr>
              <a:tr h="3592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위치 정보를 전달하는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816240"/>
                  </a:ext>
                </a:extLst>
              </a:tr>
              <a:tr h="613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어플 사용자가 착용자의 위치 확인 버튼을 눌렀을 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, DB</a:t>
                      </a:r>
                      <a:r>
                        <a:rPr lang="ko-KR" altLang="en-US" dirty="0"/>
                        <a:t>에 연동된 위치 </a:t>
                      </a:r>
                      <a:r>
                        <a:rPr lang="ko-KR" altLang="en-US" dirty="0" err="1"/>
                        <a:t>정보값을</a:t>
                      </a:r>
                      <a:r>
                        <a:rPr lang="ko-KR" altLang="en-US" dirty="0"/>
                        <a:t> 전달받고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이를 </a:t>
                      </a:r>
                      <a:r>
                        <a:rPr lang="en-US" altLang="ko-KR" dirty="0" err="1"/>
                        <a:t>PresentLocation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클래스로 전달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46129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72480" y="836712"/>
            <a:ext cx="2736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위치저장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55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E19FA-499A-4C8F-AA92-3BB435B2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(10/13)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6FCEB8-8F3A-4583-BBD5-53D2054D9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CBD5D7B-54DF-4273-9178-34B613152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31266"/>
              </p:ext>
            </p:extLst>
          </p:nvPr>
        </p:nvGraphicFramePr>
        <p:xfrm>
          <a:off x="17185" y="1484784"/>
          <a:ext cx="7225211" cy="4411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5211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</a:tblGrid>
              <a:tr h="388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주변 관공서 확인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Map4 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058177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현재 위치와 주변 관공서 정보 표시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2. </a:t>
                      </a:r>
                      <a:r>
                        <a:rPr lang="ko-KR" altLang="en-US" sz="1600" dirty="0"/>
                        <a:t>주변 관공서 </a:t>
                      </a:r>
                      <a:r>
                        <a:rPr lang="ko-KR" altLang="en-US" sz="1600" dirty="0" err="1"/>
                        <a:t>클릭시</a:t>
                      </a:r>
                      <a:r>
                        <a:rPr lang="ko-KR" altLang="en-US" sz="1600" dirty="0"/>
                        <a:t> 전화 연결 가능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  <a:tr h="3257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3. Latitude(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), Longitude(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), map(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en-US" altLang="ko-KR" sz="1600" dirty="0"/>
                        <a:t>), </a:t>
                      </a:r>
                      <a:r>
                        <a:rPr lang="en-US" altLang="ko-KR" sz="1600" dirty="0" err="1"/>
                        <a:t>currentPosition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현재위치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1383"/>
                  </a:ext>
                </a:extLst>
              </a:tr>
              <a:tr h="3645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다루는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19356"/>
                  </a:ext>
                </a:extLst>
              </a:tr>
              <a:tr h="1008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showPlaceInformation</a:t>
                      </a:r>
                      <a:r>
                        <a:rPr lang="en-US" altLang="ko-KR" sz="1600" dirty="0"/>
                        <a:t>()</a:t>
                      </a:r>
                      <a:r>
                        <a:rPr lang="ko-KR" altLang="en-US" sz="1600" dirty="0"/>
                        <a:t>을 통해 </a:t>
                      </a:r>
                      <a:r>
                        <a:rPr lang="ko-KR" altLang="en-US" sz="1600" dirty="0" err="1"/>
                        <a:t>구글맵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 err="1"/>
                        <a:t>api</a:t>
                      </a:r>
                      <a:r>
                        <a:rPr lang="ko-KR" altLang="en-US" sz="1600" dirty="0" err="1"/>
                        <a:t>를</a:t>
                      </a:r>
                      <a:r>
                        <a:rPr lang="ko-KR" altLang="en-US" sz="1600" dirty="0"/>
                        <a:t> 불러와 장소 검색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현재 위치 주변으로 반경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미터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설정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onLocationChanged</a:t>
                      </a:r>
                      <a:r>
                        <a:rPr lang="en-US" altLang="ko-KR" sz="1600" dirty="0"/>
                        <a:t>()</a:t>
                      </a:r>
                      <a:r>
                        <a:rPr lang="ko-KR" altLang="en-US" sz="1600" dirty="0"/>
                        <a:t>를 통해 위치가 변경되어도 주변 반경 내 관공서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검색 가능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44003"/>
                  </a:ext>
                </a:extLst>
              </a:tr>
              <a:tr h="333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관공서를 표시하는 시점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572155"/>
                  </a:ext>
                </a:extLst>
              </a:tr>
              <a:tr h="5714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현재 위치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위도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경도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값을 가져와 마커 표시 시 주변 관공서 검색 후 정보를 불러옴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4901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0876D788-71A2-4BF2-8A3A-275E3A6F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1306" y="1484784"/>
            <a:ext cx="2616699" cy="441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2479" y="824256"/>
            <a:ext cx="41985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주변 관공서 위치확인 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1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DA18BF-7F84-4A67-91D7-B568FA951F79}"/>
              </a:ext>
            </a:extLst>
          </p:cNvPr>
          <p:cNvGrpSpPr/>
          <p:nvPr/>
        </p:nvGrpSpPr>
        <p:grpSpPr>
          <a:xfrm>
            <a:off x="1640632" y="2755023"/>
            <a:ext cx="7443400" cy="1249349"/>
            <a:chOff x="3009405" y="2922437"/>
            <a:chExt cx="5957813" cy="124935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67686F0-96B6-4EA3-B9E1-60E2EF69261B}"/>
                </a:ext>
              </a:extLst>
            </p:cNvPr>
            <p:cNvGrpSpPr/>
            <p:nvPr/>
          </p:nvGrpSpPr>
          <p:grpSpPr>
            <a:xfrm>
              <a:off x="3009405" y="2922437"/>
              <a:ext cx="1331540" cy="1249350"/>
              <a:chOff x="1965276" y="2973539"/>
              <a:chExt cx="771011" cy="7553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584E989-CDA5-449C-88BD-B76FB5FB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2973539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Text Box 18">
                <a:extLst>
                  <a:ext uri="{FF2B5EF4-FFF2-40B4-BE49-F238E27FC236}">
                    <a16:creationId xmlns:a16="http://schemas.microsoft.com/office/drawing/2014/main" id="{D12958E3-39CD-4917-B211-FE18C8B7BC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3024" y="3046077"/>
                <a:ext cx="435514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  <p:sp>
          <p:nvSpPr>
            <p:cNvPr id="4" name="Text Box 19">
              <a:extLst>
                <a:ext uri="{FF2B5EF4-FFF2-40B4-BE49-F238E27FC236}">
                  <a16:creationId xmlns:a16="http://schemas.microsoft.com/office/drawing/2014/main" id="{B2648152-0820-4906-96A0-BFC7014C4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597" y="3131615"/>
              <a:ext cx="422962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0" hangingPunct="0">
                <a:defRPr kumimoji="1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지적사항 및 답변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609CC-68CF-4018-8FD2-422BCD59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(11/13)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3559FF-8802-43DA-9FD1-1713C2BDC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08DB3E2-BB43-4706-A72E-27F708FEB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54389"/>
              </p:ext>
            </p:extLst>
          </p:nvPr>
        </p:nvGraphicFramePr>
        <p:xfrm>
          <a:off x="488504" y="1412776"/>
          <a:ext cx="842493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8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8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27317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prepareMap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273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prepareMap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2731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655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위치정보 관리자 객체 선언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Intent</a:t>
                      </a:r>
                      <a:r>
                        <a:rPr lang="ko-KR" altLang="en-US" sz="1400" dirty="0"/>
                        <a:t>로 넘어온 값을 받아 현재 착용자의 위치 주변의 관공서 표시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최근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좌표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B4BA94-156B-4047-830D-8BBDF5746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22303"/>
              </p:ext>
            </p:extLst>
          </p:nvPr>
        </p:nvGraphicFramePr>
        <p:xfrm>
          <a:off x="488505" y="3140968"/>
          <a:ext cx="842493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9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148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doInBackground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27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String </a:t>
                      </a:r>
                      <a:r>
                        <a:rPr lang="en-US" altLang="ko-KR" sz="1400" dirty="0" err="1"/>
                        <a:t>doInBackground</a:t>
                      </a:r>
                      <a:r>
                        <a:rPr lang="en-US" altLang="ko-KR" sz="1400" dirty="0"/>
                        <a:t>(String… params)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275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Sb.toString</a:t>
                      </a:r>
                      <a:r>
                        <a:rPr lang="en-US" altLang="ko-KR" sz="1400" dirty="0"/>
                        <a:t>().trim()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66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백그라운드에서 연결 상태 유지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동작중이지</a:t>
                      </a:r>
                      <a:r>
                        <a:rPr lang="ko-KR" altLang="en-US" sz="1400" dirty="0"/>
                        <a:t> 않더라도 실시간으로 위치정보를 받아올 수 있음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3D8849C-F176-460B-9B7F-FD5F0CF5A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8994"/>
              </p:ext>
            </p:extLst>
          </p:nvPr>
        </p:nvGraphicFramePr>
        <p:xfrm>
          <a:off x="488504" y="4869160"/>
          <a:ext cx="8424936" cy="1674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877">
                  <a:extLst>
                    <a:ext uri="{9D8B030D-6E8A-4147-A177-3AD203B41FA5}">
                      <a16:colId xmlns:a16="http://schemas.microsoft.com/office/drawing/2014/main" val="1238673666"/>
                    </a:ext>
                  </a:extLst>
                </a:gridCol>
                <a:gridCol w="7346059">
                  <a:extLst>
                    <a:ext uri="{9D8B030D-6E8A-4147-A177-3AD203B41FA5}">
                      <a16:colId xmlns:a16="http://schemas.microsoft.com/office/drawing/2014/main" val="2927164642"/>
                    </a:ext>
                  </a:extLst>
                </a:gridCol>
              </a:tblGrid>
              <a:tr h="3042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drawMap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221351"/>
                  </a:ext>
                </a:extLst>
              </a:tr>
              <a:tr h="304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drawMap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29850"/>
                  </a:ext>
                </a:extLst>
              </a:tr>
              <a:tr h="304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588233"/>
                  </a:ext>
                </a:extLst>
              </a:tr>
              <a:tr h="7605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위치 정보를 받아와 지도에 현재 위치의 마커를 띄우고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주변 관공서의 정보까지 </a:t>
                      </a:r>
                      <a:r>
                        <a:rPr lang="ko-KR" altLang="en-US" sz="1400" dirty="0" err="1"/>
                        <a:t>나타내줌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3326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8152" y="836712"/>
            <a:ext cx="3164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82" lvl="0" indent="-228582" defTabSz="914323" latinLnBrk="0">
              <a:lnSpc>
                <a:spcPct val="15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n-US" altLang="ko-KR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 Google Map </a:t>
            </a:r>
            <a:r>
              <a:rPr lang="ko-KR" altLang="en-US" sz="2000" dirty="0">
                <a:solidFill>
                  <a:prstClr val="black"/>
                </a:solidFill>
                <a:ea typeface="나눔스퀘어 ExtraBold" panose="020B0600000101010101" pitchFamily="50" charset="-127"/>
              </a:rPr>
              <a:t>모듈 기능</a:t>
            </a:r>
            <a:endParaRPr lang="en-US" altLang="ko-KR" sz="2000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9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(12/13)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92398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디바이스 버튼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  <a:p>
            <a:r>
              <a:rPr lang="en-US" altLang="ko-KR" dirty="0"/>
              <a:t> SMS </a:t>
            </a:r>
            <a:r>
              <a:rPr lang="ko-KR" altLang="en-US" dirty="0"/>
              <a:t>송신 명령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31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DADC59-82D3-4539-8BF5-3BE57D6CA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93466"/>
              </p:ext>
            </p:extLst>
          </p:nvPr>
        </p:nvGraphicFramePr>
        <p:xfrm>
          <a:off x="589583" y="1269748"/>
          <a:ext cx="5736235" cy="2168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683">
                  <a:extLst>
                    <a:ext uri="{9D8B030D-6E8A-4147-A177-3AD203B41FA5}">
                      <a16:colId xmlns:a16="http://schemas.microsoft.com/office/drawing/2014/main" val="1502220818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874782330"/>
                    </a:ext>
                  </a:extLst>
                </a:gridCol>
              </a:tblGrid>
              <a:tr h="285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PressButton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53786"/>
                  </a:ext>
                </a:extLst>
              </a:tr>
              <a:tr h="883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설명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디바이스의 버튼 눌림 감지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비상상황에 디바이스 버튼을 일정 시간 이상 누를 시 보호자한테 긴급 메시지 전송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작동 성공 시 기기에 </a:t>
                      </a:r>
                      <a:r>
                        <a:rPr lang="en-US" altLang="ko-KR" sz="1400" dirty="0"/>
                        <a:t>Emergency  </a:t>
                      </a:r>
                      <a:r>
                        <a:rPr lang="ko-KR" altLang="en-US" sz="1400" dirty="0"/>
                        <a:t>문구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8390"/>
                  </a:ext>
                </a:extLst>
              </a:tr>
              <a:tr h="4847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728859"/>
                  </a:ext>
                </a:extLst>
              </a:tr>
              <a:tr h="434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If(M5.BtnA.wasReleased(3000)){</a:t>
                      </a:r>
                      <a:r>
                        <a:rPr lang="en-US" altLang="ko-KR" sz="1400" dirty="0" err="1"/>
                        <a:t>sendSNS</a:t>
                      </a:r>
                      <a:r>
                        <a:rPr lang="en-US" altLang="ko-KR" sz="1400" dirty="0"/>
                        <a:t>()}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9028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568D27-374F-45BD-9D85-6D1085D1093D}"/>
              </a:ext>
            </a:extLst>
          </p:cNvPr>
          <p:cNvGraphicFramePr>
            <a:graphicFrameLocks noGrp="1"/>
          </p:cNvGraphicFramePr>
          <p:nvPr/>
        </p:nvGraphicFramePr>
        <p:xfrm>
          <a:off x="589583" y="3921227"/>
          <a:ext cx="5371529" cy="237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017">
                  <a:extLst>
                    <a:ext uri="{9D8B030D-6E8A-4147-A177-3AD203B41FA5}">
                      <a16:colId xmlns:a16="http://schemas.microsoft.com/office/drawing/2014/main" val="3679739697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3523869261"/>
                    </a:ext>
                  </a:extLst>
                </a:gridCol>
              </a:tblGrid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sendSNS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4291"/>
                  </a:ext>
                </a:extLst>
              </a:tr>
              <a:tr h="1325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-SMS </a:t>
                      </a:r>
                      <a:r>
                        <a:rPr lang="ko-KR" altLang="en-US" sz="1400" dirty="0"/>
                        <a:t>송신을 위한 명령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최대 발신 가능한 문자는 </a:t>
                      </a:r>
                      <a:r>
                        <a:rPr lang="en-US" altLang="ko-KR" sz="1400" dirty="0"/>
                        <a:t>140bytes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Serial.write</a:t>
                      </a:r>
                      <a:r>
                        <a:rPr lang="en-US" altLang="ko-KR" sz="1400" dirty="0"/>
                        <a:t>(“AT*SMSMO=&lt;A&gt;,&lt;B&gt;,&lt;C&gt;&gt;,&lt;D&gt;&gt;,&lt;E&gt;”) </a:t>
                      </a:r>
                      <a:r>
                        <a:rPr lang="ko-KR" altLang="en-US" sz="1400" dirty="0"/>
                        <a:t>수행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모듈에서 </a:t>
                      </a:r>
                      <a:r>
                        <a:rPr lang="en-US" altLang="ko-KR" sz="1400" dirty="0"/>
                        <a:t>SMS</a:t>
                      </a:r>
                      <a:r>
                        <a:rPr lang="ko-KR" altLang="en-US" sz="1400" dirty="0"/>
                        <a:t>송신 </a:t>
                      </a:r>
                      <a:r>
                        <a:rPr lang="en-US" altLang="ko-KR" sz="1400" dirty="0"/>
                        <a:t>AT </a:t>
                      </a:r>
                      <a:r>
                        <a:rPr lang="ko-KR" altLang="en-US" sz="1400" dirty="0"/>
                        <a:t>명령 수행</a:t>
                      </a:r>
                    </a:p>
                    <a:p>
                      <a:pPr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한글인 경우 </a:t>
                      </a:r>
                      <a:r>
                        <a:rPr lang="en-US" altLang="ko-KR" sz="1400" dirty="0"/>
                        <a:t>EUC-KR</a:t>
                      </a:r>
                      <a:r>
                        <a:rPr lang="ko-KR" altLang="en-US" sz="1400" dirty="0"/>
                        <a:t>로 인코딩하여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30962"/>
                  </a:ext>
                </a:extLst>
              </a:tr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10422"/>
                  </a:ext>
                </a:extLst>
              </a:tr>
              <a:tr h="3351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AT*SMSMO=01012341234,,1,1,48656C6F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445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BC72E4-7A59-47F9-84B0-4CB29BF7FBED}"/>
              </a:ext>
            </a:extLst>
          </p:cNvPr>
          <p:cNvGraphicFramePr>
            <a:graphicFrameLocks noGrp="1"/>
          </p:cNvGraphicFramePr>
          <p:nvPr/>
        </p:nvGraphicFramePr>
        <p:xfrm>
          <a:off x="6168792" y="3921227"/>
          <a:ext cx="3257046" cy="2559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416">
                  <a:extLst>
                    <a:ext uri="{9D8B030D-6E8A-4147-A177-3AD203B41FA5}">
                      <a16:colId xmlns:a16="http://schemas.microsoft.com/office/drawing/2014/main" val="3530717756"/>
                    </a:ext>
                  </a:extLst>
                </a:gridCol>
                <a:gridCol w="2600630">
                  <a:extLst>
                    <a:ext uri="{9D8B030D-6E8A-4147-A177-3AD203B41FA5}">
                      <a16:colId xmlns:a16="http://schemas.microsoft.com/office/drawing/2014/main" val="393730489"/>
                    </a:ext>
                  </a:extLst>
                </a:gridCol>
              </a:tblGrid>
              <a:tr h="4266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Parameter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754201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상대 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13454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회신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74189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발신될 총 메시지의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475238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현재 발신하는 메시지의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19919"/>
                  </a:ext>
                </a:extLst>
              </a:tr>
              <a:tr h="4266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7372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94A9DC-8814-43CC-A62B-2E2DCAB5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39" y="886005"/>
            <a:ext cx="2744646" cy="27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</a:t>
            </a:r>
            <a:r>
              <a:rPr lang="en-US" altLang="ko-KR" dirty="0"/>
              <a:t>. </a:t>
            </a:r>
            <a:r>
              <a:rPr lang="ko-KR" altLang="en-US" dirty="0"/>
              <a:t>시스템 모듈 상세 설계 </a:t>
            </a:r>
            <a:r>
              <a:rPr lang="en-US" altLang="ko-KR" dirty="0">
                <a:solidFill>
                  <a:schemeClr val="accent4"/>
                </a:solidFill>
              </a:rPr>
              <a:t>(13/13)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5923983"/>
          </a:xfrm>
        </p:spPr>
        <p:txBody>
          <a:bodyPr>
            <a:normAutofit/>
          </a:bodyPr>
          <a:lstStyle/>
          <a:p>
            <a:r>
              <a:rPr lang="en-US" altLang="ko-KR" dirty="0"/>
              <a:t>  GPS </a:t>
            </a:r>
            <a:r>
              <a:rPr lang="ko-KR" altLang="en-US" dirty="0"/>
              <a:t>수신 기능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 GPS </a:t>
            </a:r>
            <a:r>
              <a:rPr lang="ko-KR" altLang="en-US" dirty="0"/>
              <a:t>데이터를 </a:t>
            </a:r>
            <a:r>
              <a:rPr lang="en-US" altLang="ko-KR" dirty="0"/>
              <a:t>DB</a:t>
            </a:r>
            <a:r>
              <a:rPr lang="ko-KR" altLang="en-US" dirty="0"/>
              <a:t>로 전송 기능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457161" lvl="1" indent="0">
              <a:buClr>
                <a:schemeClr val="tx1"/>
              </a:buClr>
              <a:buNone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32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DADC59-82D3-4539-8BF5-3BE57D6CA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759832"/>
              </p:ext>
            </p:extLst>
          </p:nvPr>
        </p:nvGraphicFramePr>
        <p:xfrm>
          <a:off x="570232" y="1334652"/>
          <a:ext cx="5678912" cy="2238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76">
                  <a:extLst>
                    <a:ext uri="{9D8B030D-6E8A-4147-A177-3AD203B41FA5}">
                      <a16:colId xmlns:a16="http://schemas.microsoft.com/office/drawing/2014/main" val="1502220818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2874782330"/>
                    </a:ext>
                  </a:extLst>
                </a:gridCol>
              </a:tblGrid>
              <a:tr h="395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GetGPS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53786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모듈로부터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수신을 받기 위한 기능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dirty="0"/>
                        <a:t>AT Command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GPS </a:t>
                      </a:r>
                      <a:r>
                        <a:rPr lang="ko-KR" altLang="en-US" sz="1400" dirty="0"/>
                        <a:t>수신 명령어 사용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18390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리턴값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026621"/>
                  </a:ext>
                </a:extLst>
              </a:tr>
              <a:tr h="6143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GetGPS</a:t>
                      </a:r>
                      <a:r>
                        <a:rPr lang="en-US" altLang="ko-KR" sz="1400" dirty="0"/>
                        <a:t>() {</a:t>
                      </a:r>
                    </a:p>
                    <a:p>
                      <a:pPr latinLnBrk="1"/>
                      <a:r>
                        <a:rPr lang="en-US" altLang="ko-KR" sz="1400" dirty="0"/>
                        <a:t>Serial2.println(“AT$$GPS\r\n”);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1212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F568D27-374F-45BD-9D85-6D1085D10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34540"/>
              </p:ext>
            </p:extLst>
          </p:nvPr>
        </p:nvGraphicFramePr>
        <p:xfrm>
          <a:off x="570232" y="4094481"/>
          <a:ext cx="7911160" cy="2031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211">
                  <a:extLst>
                    <a:ext uri="{9D8B030D-6E8A-4147-A177-3AD203B41FA5}">
                      <a16:colId xmlns:a16="http://schemas.microsoft.com/office/drawing/2014/main" val="3679739697"/>
                    </a:ext>
                  </a:extLst>
                </a:gridCol>
                <a:gridCol w="6720949">
                  <a:extLst>
                    <a:ext uri="{9D8B030D-6E8A-4147-A177-3AD203B41FA5}">
                      <a16:colId xmlns:a16="http://schemas.microsoft.com/office/drawing/2014/main" val="3523869261"/>
                    </a:ext>
                  </a:extLst>
                </a:gridCol>
              </a:tblGrid>
              <a:tr h="2163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()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4291"/>
                  </a:ext>
                </a:extLst>
              </a:tr>
              <a:tr h="6298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-GPS </a:t>
                      </a:r>
                      <a:r>
                        <a:rPr lang="ko-KR" altLang="en-US" sz="1400" dirty="0"/>
                        <a:t>데이터를 </a:t>
                      </a:r>
                      <a:r>
                        <a:rPr lang="en-US" altLang="ko-KR" sz="1400" dirty="0"/>
                        <a:t>DB</a:t>
                      </a:r>
                      <a:r>
                        <a:rPr lang="ko-KR" altLang="en-US" sz="1400" dirty="0"/>
                        <a:t>로 보내기 위한 기능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-AT Command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TCP </a:t>
                      </a:r>
                      <a:r>
                        <a:rPr lang="ko-KR" altLang="en-US" sz="1400" dirty="0"/>
                        <a:t>전송 명령어 사용</a:t>
                      </a:r>
                      <a:endParaRPr lang="en-US" altLang="ko-KR" sz="1400" dirty="0"/>
                    </a:p>
                    <a:p>
                      <a:pPr marL="0" marR="0" lvl="0" indent="0" algn="l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830962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리턴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5646"/>
                  </a:ext>
                </a:extLst>
              </a:tr>
              <a:tr h="477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Void </a:t>
                      </a:r>
                      <a:r>
                        <a:rPr lang="en-US" altLang="ko-KR" sz="1400" dirty="0" err="1"/>
                        <a:t>sendData</a:t>
                      </a:r>
                      <a:r>
                        <a:rPr lang="en-US" altLang="ko-KR" sz="1400" dirty="0"/>
                        <a:t> {</a:t>
                      </a:r>
                    </a:p>
                    <a:p>
                      <a:pPr latinLnBrk="1"/>
                      <a:r>
                        <a:rPr lang="en-US" altLang="ko-KR" sz="1400" dirty="0"/>
                        <a:t>Serial2.print(“AT+WSOWR=0,&lt;message length&gt;,&lt;message&gt;”};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96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89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74664" y="2875001"/>
            <a:ext cx="8424936" cy="1686505"/>
            <a:chOff x="3009405" y="3153353"/>
            <a:chExt cx="5968888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17263" y="3155881"/>
                <a:ext cx="467034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개발환경 및 개발방법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5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849544" cy="6070823"/>
          </a:xfrm>
        </p:spPr>
        <p:txBody>
          <a:bodyPr/>
          <a:lstStyle/>
          <a:p>
            <a:endParaRPr lang="en-US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endParaRPr lang="ko-KR" altLang="en-US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(1/4)</a:t>
            </a:r>
            <a:endParaRPr lang="ko-KR" altLang="en-US" dirty="0"/>
          </a:p>
        </p:txBody>
      </p:sp>
      <p:pic>
        <p:nvPicPr>
          <p:cNvPr id="5" name="Picture 2" descr="ìëì´ë¸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20" y="2949668"/>
            <a:ext cx="1470168" cy="10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AWS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F0511286-3B4B-4BEF-8518-E50DA35633E6}"/>
              </a:ext>
            </a:extLst>
          </p:cNvPr>
          <p:cNvSpPr txBox="1"/>
          <p:nvPr/>
        </p:nvSpPr>
        <p:spPr>
          <a:xfrm>
            <a:off x="1087981" y="4393539"/>
            <a:ext cx="99123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cs typeface="Noto Sans CJK JP Regular"/>
              </a:rPr>
              <a:t> </a:t>
            </a:r>
            <a:r>
              <a:rPr sz="1400" spc="15" dirty="0">
                <a:cs typeface="Noto Sans CJK JP Regular"/>
              </a:rPr>
              <a:t>Server</a:t>
            </a:r>
            <a:endParaRPr sz="1400" dirty="0">
              <a:cs typeface="Noto Sans CJK JP Regular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89FFBBF9-EA70-4AED-8232-CB464EB73E1D}"/>
              </a:ext>
            </a:extLst>
          </p:cNvPr>
          <p:cNvSpPr txBox="1"/>
          <p:nvPr/>
        </p:nvSpPr>
        <p:spPr>
          <a:xfrm>
            <a:off x="3393159" y="4378933"/>
            <a:ext cx="85471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Noto Sans CJK JP Regular"/>
                <a:cs typeface="Noto Sans CJK JP Regular"/>
              </a:rPr>
              <a:t>DB</a:t>
            </a:r>
            <a:r>
              <a:rPr sz="1400" spc="-15" dirty="0">
                <a:latin typeface="Noto Sans CJK JP Regular"/>
                <a:cs typeface="Noto Sans CJK JP Regular"/>
              </a:rPr>
              <a:t> </a:t>
            </a:r>
            <a:r>
              <a:rPr sz="1400" spc="15" dirty="0">
                <a:cs typeface="Noto Sans CJK JP Regular"/>
              </a:rPr>
              <a:t>Server</a:t>
            </a:r>
            <a:endParaRPr sz="1400" dirty="0">
              <a:cs typeface="Noto Sans CJK JP Regular"/>
            </a:endParaRPr>
          </a:p>
        </p:txBody>
      </p:sp>
      <p:sp>
        <p:nvSpPr>
          <p:cNvPr id="39" name="object 11">
            <a:extLst>
              <a:ext uri="{FF2B5EF4-FFF2-40B4-BE49-F238E27FC236}">
                <a16:creationId xmlns:a16="http://schemas.microsoft.com/office/drawing/2014/main" id="{3CBC84C5-F51B-4704-93F7-9FDA4FC7D795}"/>
              </a:ext>
            </a:extLst>
          </p:cNvPr>
          <p:cNvSpPr/>
          <p:nvPr/>
        </p:nvSpPr>
        <p:spPr>
          <a:xfrm>
            <a:off x="2955643" y="2866998"/>
            <a:ext cx="1755648" cy="1100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2">
            <a:extLst>
              <a:ext uri="{FF2B5EF4-FFF2-40B4-BE49-F238E27FC236}">
                <a16:creationId xmlns:a16="http://schemas.microsoft.com/office/drawing/2014/main" id="{008FFDA7-A6DC-448A-B042-0C5E29D8FC0A}"/>
              </a:ext>
            </a:extLst>
          </p:cNvPr>
          <p:cNvSpPr txBox="1"/>
          <p:nvPr/>
        </p:nvSpPr>
        <p:spPr>
          <a:xfrm>
            <a:off x="5539839" y="4389220"/>
            <a:ext cx="102806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n-US" altLang="ko-KR" sz="1400" spc="-10" dirty="0">
                <a:cs typeface="Noto Sans CJK JP Regular"/>
              </a:rPr>
              <a:t>Arduino</a:t>
            </a:r>
            <a:endParaRPr sz="1400" dirty="0">
              <a:cs typeface="Noto Sans CJK JP Regular"/>
            </a:endParaRPr>
          </a:p>
        </p:txBody>
      </p:sp>
      <p:sp>
        <p:nvSpPr>
          <p:cNvPr id="41" name="object 13">
            <a:extLst>
              <a:ext uri="{FF2B5EF4-FFF2-40B4-BE49-F238E27FC236}">
                <a16:creationId xmlns:a16="http://schemas.microsoft.com/office/drawing/2014/main" id="{4E78C1EA-79C3-40F4-8EA2-5D7B5A45869C}"/>
              </a:ext>
            </a:extLst>
          </p:cNvPr>
          <p:cNvSpPr/>
          <p:nvPr/>
        </p:nvSpPr>
        <p:spPr>
          <a:xfrm>
            <a:off x="698599" y="2499714"/>
            <a:ext cx="1762125" cy="2514600"/>
          </a:xfrm>
          <a:custGeom>
            <a:avLst/>
            <a:gdLst/>
            <a:ahLst/>
            <a:cxnLst/>
            <a:rect l="l" t="t" r="r" b="b"/>
            <a:pathLst>
              <a:path w="1762125" h="2514600">
                <a:moveTo>
                  <a:pt x="0" y="2514599"/>
                </a:moveTo>
                <a:lnTo>
                  <a:pt x="1761744" y="2514599"/>
                </a:lnTo>
                <a:lnTo>
                  <a:pt x="1761744" y="0"/>
                </a:lnTo>
                <a:lnTo>
                  <a:pt x="0" y="0"/>
                </a:lnTo>
                <a:lnTo>
                  <a:pt x="0" y="251459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7E49197E-0F79-4DC7-B834-A9FE92DF79DA}"/>
              </a:ext>
            </a:extLst>
          </p:cNvPr>
          <p:cNvSpPr/>
          <p:nvPr/>
        </p:nvSpPr>
        <p:spPr>
          <a:xfrm>
            <a:off x="2935831" y="2478379"/>
            <a:ext cx="1762125" cy="2517775"/>
          </a:xfrm>
          <a:custGeom>
            <a:avLst/>
            <a:gdLst/>
            <a:ahLst/>
            <a:cxnLst/>
            <a:rect l="l" t="t" r="r" b="b"/>
            <a:pathLst>
              <a:path w="1762125" h="2517775">
                <a:moveTo>
                  <a:pt x="0" y="2517648"/>
                </a:moveTo>
                <a:lnTo>
                  <a:pt x="1761743" y="2517648"/>
                </a:lnTo>
                <a:lnTo>
                  <a:pt x="1761743" y="0"/>
                </a:lnTo>
                <a:lnTo>
                  <a:pt x="0" y="0"/>
                </a:lnTo>
                <a:lnTo>
                  <a:pt x="0" y="25176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5">
            <a:extLst>
              <a:ext uri="{FF2B5EF4-FFF2-40B4-BE49-F238E27FC236}">
                <a16:creationId xmlns:a16="http://schemas.microsoft.com/office/drawing/2014/main" id="{F17EEE5D-E950-4A81-90E2-8CA828348D36}"/>
              </a:ext>
            </a:extLst>
          </p:cNvPr>
          <p:cNvSpPr/>
          <p:nvPr/>
        </p:nvSpPr>
        <p:spPr>
          <a:xfrm>
            <a:off x="5163920" y="2490570"/>
            <a:ext cx="1762125" cy="2514600"/>
          </a:xfrm>
          <a:custGeom>
            <a:avLst/>
            <a:gdLst/>
            <a:ahLst/>
            <a:cxnLst/>
            <a:rect l="l" t="t" r="r" b="b"/>
            <a:pathLst>
              <a:path w="1762125" h="2514600">
                <a:moveTo>
                  <a:pt x="0" y="2514600"/>
                </a:moveTo>
                <a:lnTo>
                  <a:pt x="1761744" y="2514600"/>
                </a:lnTo>
                <a:lnTo>
                  <a:pt x="1761744" y="0"/>
                </a:lnTo>
                <a:lnTo>
                  <a:pt x="0" y="0"/>
                </a:lnTo>
                <a:lnTo>
                  <a:pt x="0" y="25146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6">
            <a:extLst>
              <a:ext uri="{FF2B5EF4-FFF2-40B4-BE49-F238E27FC236}">
                <a16:creationId xmlns:a16="http://schemas.microsoft.com/office/drawing/2014/main" id="{367DB646-34B5-4DE0-8293-BDD81A2ADA34}"/>
              </a:ext>
            </a:extLst>
          </p:cNvPr>
          <p:cNvSpPr/>
          <p:nvPr/>
        </p:nvSpPr>
        <p:spPr>
          <a:xfrm>
            <a:off x="7355431" y="2438754"/>
            <a:ext cx="1758950" cy="2517775"/>
          </a:xfrm>
          <a:custGeom>
            <a:avLst/>
            <a:gdLst/>
            <a:ahLst/>
            <a:cxnLst/>
            <a:rect l="l" t="t" r="r" b="b"/>
            <a:pathLst>
              <a:path w="1758950" h="2517775">
                <a:moveTo>
                  <a:pt x="0" y="2517648"/>
                </a:moveTo>
                <a:lnTo>
                  <a:pt x="1758696" y="2517648"/>
                </a:lnTo>
                <a:lnTo>
                  <a:pt x="1758696" y="0"/>
                </a:lnTo>
                <a:lnTo>
                  <a:pt x="0" y="0"/>
                </a:lnTo>
                <a:lnTo>
                  <a:pt x="0" y="251764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7">
            <a:extLst>
              <a:ext uri="{FF2B5EF4-FFF2-40B4-BE49-F238E27FC236}">
                <a16:creationId xmlns:a16="http://schemas.microsoft.com/office/drawing/2014/main" id="{C3B8EEAE-C211-4925-9BE0-5C123ED832AA}"/>
              </a:ext>
            </a:extLst>
          </p:cNvPr>
          <p:cNvSpPr/>
          <p:nvPr/>
        </p:nvSpPr>
        <p:spPr>
          <a:xfrm>
            <a:off x="7475863" y="3056398"/>
            <a:ext cx="1501056" cy="844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8">
            <a:extLst>
              <a:ext uri="{FF2B5EF4-FFF2-40B4-BE49-F238E27FC236}">
                <a16:creationId xmlns:a16="http://schemas.microsoft.com/office/drawing/2014/main" id="{FD5884F1-3F24-4B68-875F-54A90FB9AC61}"/>
              </a:ext>
            </a:extLst>
          </p:cNvPr>
          <p:cNvSpPr txBox="1"/>
          <p:nvPr/>
        </p:nvSpPr>
        <p:spPr>
          <a:xfrm>
            <a:off x="7482304" y="4337785"/>
            <a:ext cx="150431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cs typeface="Noto Sans CJK JP Regular"/>
              </a:rPr>
              <a:t>App</a:t>
            </a:r>
            <a:r>
              <a:rPr sz="1400" spc="-25" dirty="0">
                <a:cs typeface="Noto Sans CJK JP Regular"/>
              </a:rPr>
              <a:t> </a:t>
            </a:r>
            <a:r>
              <a:rPr sz="1400" spc="-15" dirty="0">
                <a:cs typeface="Noto Sans CJK JP Regular"/>
              </a:rPr>
              <a:t>Development</a:t>
            </a:r>
            <a:endParaRPr sz="1400" dirty="0">
              <a:cs typeface="Noto Sans CJK JP Regular"/>
            </a:endParaRPr>
          </a:p>
        </p:txBody>
      </p:sp>
      <p:sp>
        <p:nvSpPr>
          <p:cNvPr id="47" name="object 19">
            <a:extLst>
              <a:ext uri="{FF2B5EF4-FFF2-40B4-BE49-F238E27FC236}">
                <a16:creationId xmlns:a16="http://schemas.microsoft.com/office/drawing/2014/main" id="{E0BF1B7D-4229-4028-AB2B-AC3A465FE556}"/>
              </a:ext>
            </a:extLst>
          </p:cNvPr>
          <p:cNvSpPr/>
          <p:nvPr/>
        </p:nvSpPr>
        <p:spPr>
          <a:xfrm>
            <a:off x="634592" y="2438754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69" h="116205">
                <a:moveTo>
                  <a:pt x="0" y="115824"/>
                </a:moveTo>
                <a:lnTo>
                  <a:pt x="128016" y="115824"/>
                </a:lnTo>
                <a:lnTo>
                  <a:pt x="128016" y="0"/>
                </a:lnTo>
                <a:lnTo>
                  <a:pt x="0" y="0"/>
                </a:lnTo>
                <a:lnTo>
                  <a:pt x="0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0">
            <a:extLst>
              <a:ext uri="{FF2B5EF4-FFF2-40B4-BE49-F238E27FC236}">
                <a16:creationId xmlns:a16="http://schemas.microsoft.com/office/drawing/2014/main" id="{FE9E55DE-A9E4-4CAE-89EE-0264ADFD5B74}"/>
              </a:ext>
            </a:extLst>
          </p:cNvPr>
          <p:cNvSpPr/>
          <p:nvPr/>
        </p:nvSpPr>
        <p:spPr>
          <a:xfrm>
            <a:off x="634592" y="2438754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69" h="116205">
                <a:moveTo>
                  <a:pt x="0" y="115824"/>
                </a:moveTo>
                <a:lnTo>
                  <a:pt x="128016" y="115824"/>
                </a:lnTo>
                <a:lnTo>
                  <a:pt x="128016" y="0"/>
                </a:lnTo>
                <a:lnTo>
                  <a:pt x="0" y="0"/>
                </a:lnTo>
                <a:lnTo>
                  <a:pt x="0" y="11582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1">
            <a:extLst>
              <a:ext uri="{FF2B5EF4-FFF2-40B4-BE49-F238E27FC236}">
                <a16:creationId xmlns:a16="http://schemas.microsoft.com/office/drawing/2014/main" id="{6B8D6EA9-F0C3-458F-8868-12C69E112AD1}"/>
              </a:ext>
            </a:extLst>
          </p:cNvPr>
          <p:cNvSpPr/>
          <p:nvPr/>
        </p:nvSpPr>
        <p:spPr>
          <a:xfrm>
            <a:off x="2880967" y="4938115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5" y="115823"/>
                </a:lnTo>
                <a:lnTo>
                  <a:pt x="128015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2">
            <a:extLst>
              <a:ext uri="{FF2B5EF4-FFF2-40B4-BE49-F238E27FC236}">
                <a16:creationId xmlns:a16="http://schemas.microsoft.com/office/drawing/2014/main" id="{6DA4E752-6BDC-46BE-8C70-1FB1F0020A9D}"/>
              </a:ext>
            </a:extLst>
          </p:cNvPr>
          <p:cNvSpPr/>
          <p:nvPr/>
        </p:nvSpPr>
        <p:spPr>
          <a:xfrm>
            <a:off x="2880967" y="4938115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5" y="115823"/>
                </a:lnTo>
                <a:lnTo>
                  <a:pt x="128015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3">
            <a:extLst>
              <a:ext uri="{FF2B5EF4-FFF2-40B4-BE49-F238E27FC236}">
                <a16:creationId xmlns:a16="http://schemas.microsoft.com/office/drawing/2014/main" id="{D108A971-555D-4F32-AE6C-215913D9330F}"/>
              </a:ext>
            </a:extLst>
          </p:cNvPr>
          <p:cNvSpPr/>
          <p:nvPr/>
        </p:nvSpPr>
        <p:spPr>
          <a:xfrm>
            <a:off x="5109055" y="2441802"/>
            <a:ext cx="125095" cy="119380"/>
          </a:xfrm>
          <a:custGeom>
            <a:avLst/>
            <a:gdLst/>
            <a:ahLst/>
            <a:cxnLst/>
            <a:rect l="l" t="t" r="r" b="b"/>
            <a:pathLst>
              <a:path w="125095" h="119380">
                <a:moveTo>
                  <a:pt x="0" y="118872"/>
                </a:moveTo>
                <a:lnTo>
                  <a:pt x="124967" y="118872"/>
                </a:lnTo>
                <a:lnTo>
                  <a:pt x="124967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A810E17E-040E-47F1-AFB6-8DFCBA43362B}"/>
              </a:ext>
            </a:extLst>
          </p:cNvPr>
          <p:cNvSpPr/>
          <p:nvPr/>
        </p:nvSpPr>
        <p:spPr>
          <a:xfrm>
            <a:off x="5109055" y="2441802"/>
            <a:ext cx="125095" cy="119380"/>
          </a:xfrm>
          <a:custGeom>
            <a:avLst/>
            <a:gdLst/>
            <a:ahLst/>
            <a:cxnLst/>
            <a:rect l="l" t="t" r="r" b="b"/>
            <a:pathLst>
              <a:path w="125095" h="119380">
                <a:moveTo>
                  <a:pt x="0" y="118872"/>
                </a:moveTo>
                <a:lnTo>
                  <a:pt x="124967" y="118872"/>
                </a:lnTo>
                <a:lnTo>
                  <a:pt x="124967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5">
            <a:extLst>
              <a:ext uri="{FF2B5EF4-FFF2-40B4-BE49-F238E27FC236}">
                <a16:creationId xmlns:a16="http://schemas.microsoft.com/office/drawing/2014/main" id="{9F75705E-031D-4BB8-90B0-FD8FECC2511E}"/>
              </a:ext>
            </a:extLst>
          </p:cNvPr>
          <p:cNvSpPr/>
          <p:nvPr/>
        </p:nvSpPr>
        <p:spPr>
          <a:xfrm>
            <a:off x="7291424" y="489849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6" y="115823"/>
                </a:lnTo>
                <a:lnTo>
                  <a:pt x="128016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6">
            <a:extLst>
              <a:ext uri="{FF2B5EF4-FFF2-40B4-BE49-F238E27FC236}">
                <a16:creationId xmlns:a16="http://schemas.microsoft.com/office/drawing/2014/main" id="{A4CE9D5C-1991-4DC3-995D-351A247814D8}"/>
              </a:ext>
            </a:extLst>
          </p:cNvPr>
          <p:cNvSpPr/>
          <p:nvPr/>
        </p:nvSpPr>
        <p:spPr>
          <a:xfrm>
            <a:off x="7291424" y="4898490"/>
            <a:ext cx="128270" cy="116205"/>
          </a:xfrm>
          <a:custGeom>
            <a:avLst/>
            <a:gdLst/>
            <a:ahLst/>
            <a:cxnLst/>
            <a:rect l="l" t="t" r="r" b="b"/>
            <a:pathLst>
              <a:path w="128270" h="116204">
                <a:moveTo>
                  <a:pt x="0" y="115823"/>
                </a:moveTo>
                <a:lnTo>
                  <a:pt x="128016" y="115823"/>
                </a:lnTo>
                <a:lnTo>
                  <a:pt x="128016" y="0"/>
                </a:lnTo>
                <a:lnTo>
                  <a:pt x="0" y="0"/>
                </a:lnTo>
                <a:lnTo>
                  <a:pt x="0" y="11582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5BB6A2-EC2A-449D-BCA1-1BF6558AA0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88" y="2683909"/>
            <a:ext cx="1587087" cy="15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D1589F-591B-41D1-ABB6-ABE93342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M5 STACK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0B6EF5-F4D2-4DFD-A90B-8C207827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36D352-D5F2-4C39-868A-272E91DB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chemeClr val="accent4"/>
                </a:solidFill>
              </a:rPr>
              <a:t>(2/4)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14" name="그림 13" descr="하늘이(가) 표시된 사진&#10;&#10;자동 생성된 설명">
            <a:extLst>
              <a:ext uri="{FF2B5EF4-FFF2-40B4-BE49-F238E27FC236}">
                <a16:creationId xmlns:a16="http://schemas.microsoft.com/office/drawing/2014/main" id="{8DDBBA22-3462-49CB-AD2D-0CA4B43B5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9" y="2179048"/>
            <a:ext cx="3242207" cy="2812903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B079423-9DDD-4FAE-92D2-E4AF5FC2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747993"/>
              </p:ext>
            </p:extLst>
          </p:nvPr>
        </p:nvGraphicFramePr>
        <p:xfrm>
          <a:off x="3934329" y="778121"/>
          <a:ext cx="5400600" cy="5614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526">
                  <a:extLst>
                    <a:ext uri="{9D8B030D-6E8A-4147-A177-3AD203B41FA5}">
                      <a16:colId xmlns:a16="http://schemas.microsoft.com/office/drawing/2014/main" val="374883117"/>
                    </a:ext>
                  </a:extLst>
                </a:gridCol>
                <a:gridCol w="3807074">
                  <a:extLst>
                    <a:ext uri="{9D8B030D-6E8A-4147-A177-3AD203B41FA5}">
                      <a16:colId xmlns:a16="http://schemas.microsoft.com/office/drawing/2014/main" val="1972249111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M5Core Source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Parameter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36589"/>
                  </a:ext>
                </a:extLst>
              </a:tr>
              <a:tr h="6162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ESP32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240MHz dual core, 520KB SRAM, WI-FI, </a:t>
                      </a:r>
                    </a:p>
                    <a:p>
                      <a:pPr latinLnBrk="1"/>
                      <a:r>
                        <a:rPr lang="en-US" altLang="ko-KR" sz="1500" dirty="0"/>
                        <a:t>dual mode Bluetooth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8442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Flash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16MB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3751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Input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5V @ 500mA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77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Interface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/>
                        <a:t>TypeC</a:t>
                      </a:r>
                      <a:r>
                        <a:rPr lang="en-US" altLang="ko-KR" sz="1500" dirty="0"/>
                        <a:t> x 1, GROVE(I2C+I/O+UART) 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16368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LCD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 inch, 320x240 Colorful TFT LCD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2354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Speaker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1W-0928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755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Microphone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/>
                        <a:t>MEMS Analog B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8862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LED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SK6812 3535 RGB LED x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89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MEMS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MPU9250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963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Battery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550mAh @ 3.7V, inside </a:t>
                      </a:r>
                      <a:r>
                        <a:rPr lang="en-US" altLang="ko-KR" sz="1500" dirty="0" err="1"/>
                        <a:t>vb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818383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Op. Temp.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0°C to 40 °C (</a:t>
                      </a:r>
                      <a:r>
                        <a:rPr lang="en-US" altLang="ko-KR" sz="1500" dirty="0"/>
                        <a:t>32</a:t>
                      </a:r>
                      <a:r>
                        <a:rPr lang="en-US" altLang="ko-KR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°F to 104°F)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2515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Size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54 x 54 x 12.5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3297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C.A.S.E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Plastic (PC)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4131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Weight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120g with bottom, 100g only 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2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04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D1589F-591B-41D1-ABB6-ABE93342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Cat.M1 Modem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0B6EF5-F4D2-4DFD-A90B-8C207827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-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A36D352-D5F2-4C39-868A-272E91DB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chemeClr val="accent4"/>
                </a:solidFill>
              </a:rPr>
              <a:t>(3/4)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B079423-9DDD-4FAE-92D2-E4AF5FC24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890064"/>
              </p:ext>
            </p:extLst>
          </p:nvPr>
        </p:nvGraphicFramePr>
        <p:xfrm>
          <a:off x="3440832" y="875764"/>
          <a:ext cx="5544615" cy="5326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974">
                  <a:extLst>
                    <a:ext uri="{9D8B030D-6E8A-4147-A177-3AD203B41FA5}">
                      <a16:colId xmlns:a16="http://schemas.microsoft.com/office/drawing/2014/main" val="374883117"/>
                    </a:ext>
                  </a:extLst>
                </a:gridCol>
                <a:gridCol w="3611641">
                  <a:extLst>
                    <a:ext uri="{9D8B030D-6E8A-4147-A177-3AD203B41FA5}">
                      <a16:colId xmlns:a16="http://schemas.microsoft.com/office/drawing/2014/main" val="1972249111"/>
                    </a:ext>
                  </a:extLst>
                </a:gridCol>
              </a:tblGrid>
              <a:tr h="357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Model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WM-N400S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36589"/>
                  </a:ext>
                </a:extLst>
              </a:tr>
              <a:tr h="32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Product Type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External Modem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8442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Chipset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Qualcomm MDM9206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83751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Size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61 x 41 x 10.5 mm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779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Frequency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LTE B3, B5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16368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Data Speed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LTE FDD Cat M1(DL 1 / UL 1Mbps)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23546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Memory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4Gb NAND / 2Gb LPDDR2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755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Other Functions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GPS / GNSS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88620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Interface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LTE ANT SMA port, GPS ANT SMA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7289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USB2.0 High Speed, UARTx2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796331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USIM(</a:t>
                      </a:r>
                      <a:r>
                        <a:rPr lang="en-US" altLang="ko-KR" sz="1500" dirty="0" err="1"/>
                        <a:t>eSIM</a:t>
                      </a:r>
                      <a:r>
                        <a:rPr lang="en-US" altLang="ko-KR" sz="15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818383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PSM on/off, Power on/off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52515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GPIO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32972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Software Functions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Linux(kernel 3.x), FOTA, SMS, USB 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41314"/>
                  </a:ext>
                </a:extLst>
              </a:tr>
              <a:tr h="35703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OneM2M(LE), LwM2M(TX), CM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2988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BD39572-78FB-48FF-87CA-BEEDEBC1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230425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2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</a:t>
            </a:r>
            <a:r>
              <a:rPr lang="en-US" altLang="ko-KR" sz="2200" b="1" dirty="0"/>
              <a:t>Server </a:t>
            </a:r>
            <a:r>
              <a:rPr lang="ko-KR" altLang="en-US" sz="2200" b="1" dirty="0"/>
              <a:t>및 </a:t>
            </a:r>
            <a:r>
              <a:rPr lang="en-US" altLang="ko-KR" sz="2200" b="1" dirty="0" err="1"/>
              <a:t>DataBase</a:t>
            </a:r>
            <a:endParaRPr lang="en-US" altLang="ko-KR" sz="2200" b="1" dirty="0"/>
          </a:p>
          <a:p>
            <a:pPr lvl="1"/>
            <a:r>
              <a:rPr lang="en-US" altLang="ko-KR" dirty="0"/>
              <a:t>Apache tomcat</a:t>
            </a:r>
            <a:r>
              <a:rPr lang="ko-KR" altLang="en-US" dirty="0"/>
              <a:t>을 이용한 서버 구축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을 이용한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간의 통신이 잘 이루어지는지 </a:t>
            </a:r>
            <a:r>
              <a:rPr lang="en-US" altLang="ko-KR" dirty="0"/>
              <a:t>PC </a:t>
            </a:r>
            <a:r>
              <a:rPr lang="ko-KR" altLang="en-US" dirty="0"/>
              <a:t>상에 결과 정보 표시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sz="2200" b="1" dirty="0"/>
              <a:t>Application</a:t>
            </a:r>
          </a:p>
          <a:p>
            <a:pPr lvl="1"/>
            <a:r>
              <a:rPr lang="en-US" altLang="ko-KR" dirty="0"/>
              <a:t>Android Studio</a:t>
            </a:r>
            <a:r>
              <a:rPr lang="ko-KR" altLang="en-US" dirty="0"/>
              <a:t>를 이용한 </a:t>
            </a:r>
            <a:r>
              <a:rPr lang="en-US" altLang="ko-KR" dirty="0"/>
              <a:t>Android App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이용한 지도 상 위치 정보 표시 구현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프로토콜을 이용한 서버와의 통신 구현</a:t>
            </a:r>
            <a:endParaRPr lang="en-US" altLang="ko-KR" dirty="0"/>
          </a:p>
          <a:p>
            <a:pPr lvl="1"/>
            <a:r>
              <a:rPr lang="en-US" altLang="ko-KR" dirty="0"/>
              <a:t>Geofence</a:t>
            </a:r>
            <a:r>
              <a:rPr lang="ko-KR" altLang="en-US" dirty="0"/>
              <a:t>를 이용해 안전 반경 설정 구현</a:t>
            </a:r>
            <a:endParaRPr lang="en-US" altLang="ko-KR" dirty="0"/>
          </a:p>
          <a:p>
            <a:pPr lvl="0"/>
            <a:r>
              <a:rPr lang="en-US" altLang="ko-KR" b="1" dirty="0">
                <a:solidFill>
                  <a:prstClr val="black"/>
                </a:solidFill>
              </a:rPr>
              <a:t> </a:t>
            </a:r>
            <a:r>
              <a:rPr lang="en-US" altLang="ko-KR" sz="2200" b="1" dirty="0" err="1">
                <a:solidFill>
                  <a:prstClr val="black"/>
                </a:solidFill>
              </a:rPr>
              <a:t>HardWare</a:t>
            </a:r>
            <a:endParaRPr lang="en-US" altLang="ko-KR" sz="2200" b="1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CAT M.1 </a:t>
            </a:r>
            <a:r>
              <a:rPr lang="ko-KR" altLang="en-US" dirty="0">
                <a:solidFill>
                  <a:prstClr val="black"/>
                </a:solidFill>
              </a:rPr>
              <a:t>모듈을 탑재한 시스템 구현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M5 STACK Arduino</a:t>
            </a:r>
            <a:r>
              <a:rPr lang="ko-KR" altLang="en-US" dirty="0">
                <a:solidFill>
                  <a:prstClr val="black"/>
                </a:solidFill>
              </a:rPr>
              <a:t>를 </a:t>
            </a:r>
            <a:r>
              <a:rPr lang="ko-KR" altLang="en-US">
                <a:solidFill>
                  <a:prstClr val="black"/>
                </a:solidFill>
              </a:rPr>
              <a:t>활용해 구현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VII.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(4/4)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4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51278" y="2815945"/>
            <a:ext cx="8074344" cy="1686505"/>
            <a:chOff x="3009405" y="3094297"/>
            <a:chExt cx="5402590" cy="1686504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094297"/>
              <a:ext cx="1331540" cy="1249350"/>
              <a:chOff x="1965276" y="3077445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077445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89870" y="3120176"/>
                <a:ext cx="52181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VIII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454834" y="3334252"/>
              <a:ext cx="3957161" cy="144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업무분담 및 수행일정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9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VIII</a:t>
            </a:r>
            <a:r>
              <a:rPr lang="en-US" altLang="ko-KR" dirty="0"/>
              <a:t>. </a:t>
            </a:r>
            <a:r>
              <a:rPr lang="ko-KR" altLang="en-US" dirty="0"/>
              <a:t>업무분담 </a:t>
            </a:r>
            <a:r>
              <a:rPr lang="en-US" altLang="ko-KR" dirty="0">
                <a:solidFill>
                  <a:srgbClr val="FFC000"/>
                </a:solidFill>
              </a:rPr>
              <a:t>(1/2)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570C70-B439-433A-963F-CA9A79C8C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232343"/>
              </p:ext>
            </p:extLst>
          </p:nvPr>
        </p:nvGraphicFramePr>
        <p:xfrm>
          <a:off x="704528" y="1196752"/>
          <a:ext cx="8496944" cy="446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88159313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유우식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장인석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손동기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윤재현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056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-Open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API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조사 및 적용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UI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구현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ko-KR" altLang="en-US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서버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,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데이터 베이스 생성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데이터 베이스 서버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-Cat.M1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모듈 조사 및 적용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 M5Stack</a:t>
                      </a:r>
                      <a:r>
                        <a:rPr lang="en-US" altLang="ko-KR" b="1" baseline="0" dirty="0">
                          <a:latin typeface="HY울릉도B" pitchFamily="18" charset="-127"/>
                          <a:ea typeface="HY울릉도B" pitchFamily="18" charset="-127"/>
                        </a:rPr>
                        <a:t> </a:t>
                      </a:r>
                      <a:r>
                        <a:rPr lang="ko-KR" altLang="en-US" b="1" baseline="0" dirty="0">
                          <a:latin typeface="HY울릉도B" pitchFamily="18" charset="-127"/>
                          <a:ea typeface="HY울릉도B" pitchFamily="18" charset="-127"/>
                        </a:rPr>
                        <a:t>통신 모듈 연동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7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E1A325-2A58-497A-9643-1C171C9CC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929B883-33D1-4C04-BADE-791C2F31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BDF714F-DB1D-4020-A71A-4232DBE421AB}"/>
              </a:ext>
            </a:extLst>
          </p:cNvPr>
          <p:cNvSpPr txBox="1">
            <a:spLocks/>
          </p:cNvSpPr>
          <p:nvPr/>
        </p:nvSpPr>
        <p:spPr>
          <a:xfrm>
            <a:off x="0" y="748284"/>
            <a:ext cx="9721079" cy="566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2" indent="-228582" algn="l" defTabSz="914323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2"/>
              </a:buBlip>
              <a:defRPr lang="ko-KR" altLang="en-US" sz="2000" kern="1200" baseline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800033" indent="-342872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7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2905" indent="-228582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499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57211" indent="-285725" algn="l" defTabSz="914323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227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0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4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2" algn="l" defTabSz="9143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 지난 발표에서의 지적 사항</a:t>
            </a:r>
            <a:endParaRPr lang="en-US" altLang="ko-KR" dirty="0"/>
          </a:p>
          <a:p>
            <a:pPr lvl="1"/>
            <a:r>
              <a:rPr lang="en-US" altLang="ko-KR" dirty="0"/>
              <a:t>Cat.M1</a:t>
            </a:r>
            <a:r>
              <a:rPr lang="ko-KR" altLang="en-US" dirty="0"/>
              <a:t> 설명 미흡</a:t>
            </a:r>
            <a:endParaRPr lang="en-US" altLang="ko-KR" dirty="0"/>
          </a:p>
          <a:p>
            <a:pPr lvl="1"/>
            <a:r>
              <a:rPr lang="en-US" altLang="ko-KR" dirty="0"/>
              <a:t>Demo</a:t>
            </a:r>
            <a:r>
              <a:rPr lang="ko-KR" altLang="en-US" dirty="0"/>
              <a:t>시 트레킹 기능 </a:t>
            </a:r>
            <a:r>
              <a:rPr lang="ko-KR" altLang="en-US" dirty="0" err="1"/>
              <a:t>미구현</a:t>
            </a:r>
            <a:r>
              <a:rPr lang="en-US" altLang="ko-KR" dirty="0"/>
              <a:t>, </a:t>
            </a:r>
            <a:r>
              <a:rPr lang="ko-KR" altLang="en-US" dirty="0"/>
              <a:t>기능 단순</a:t>
            </a:r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지적 사항에 대한 답변</a:t>
            </a:r>
          </a:p>
          <a:p>
            <a:pPr lvl="1"/>
            <a:r>
              <a:rPr lang="en-US" altLang="ko-KR" dirty="0"/>
              <a:t>Cat.M1 </a:t>
            </a:r>
            <a:r>
              <a:rPr lang="ko-KR" altLang="en-US" dirty="0"/>
              <a:t>설명 요약 정리 후 구현 현황 제시</a:t>
            </a:r>
            <a:endParaRPr lang="en-US" altLang="ko-KR" dirty="0"/>
          </a:p>
          <a:p>
            <a:pPr lvl="1"/>
            <a:r>
              <a:rPr lang="ko-KR" altLang="en-US" dirty="0"/>
              <a:t>트레킹 기능 구현 및 기능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63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VIII</a:t>
            </a:r>
            <a:r>
              <a:rPr lang="en-US" altLang="ko-KR" dirty="0"/>
              <a:t>. </a:t>
            </a:r>
            <a:r>
              <a:rPr lang="ko-KR" altLang="en-US" dirty="0"/>
              <a:t>수행일정 </a:t>
            </a:r>
            <a:r>
              <a:rPr lang="en-US" altLang="ko-KR" dirty="0">
                <a:solidFill>
                  <a:srgbClr val="FFC000"/>
                </a:solidFill>
              </a:rPr>
              <a:t>(2/2)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8C27B63-6FD4-469F-A820-4A5C1724F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757770"/>
              </p:ext>
            </p:extLst>
          </p:nvPr>
        </p:nvGraphicFramePr>
        <p:xfrm>
          <a:off x="992560" y="1700808"/>
          <a:ext cx="7920880" cy="399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192">
                  <a:extLst>
                    <a:ext uri="{9D8B030D-6E8A-4147-A177-3AD203B41FA5}">
                      <a16:colId xmlns:a16="http://schemas.microsoft.com/office/drawing/2014/main" val="246178315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3601078889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2308513562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3192246691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829224"/>
                    </a:ext>
                  </a:extLst>
                </a:gridCol>
                <a:gridCol w="679298">
                  <a:extLst>
                    <a:ext uri="{9D8B030D-6E8A-4147-A177-3AD203B41FA5}">
                      <a16:colId xmlns:a16="http://schemas.microsoft.com/office/drawing/2014/main" val="316103421"/>
                    </a:ext>
                  </a:extLst>
                </a:gridCol>
                <a:gridCol w="764211">
                  <a:extLst>
                    <a:ext uri="{9D8B030D-6E8A-4147-A177-3AD203B41FA5}">
                      <a16:colId xmlns:a16="http://schemas.microsoft.com/office/drawing/2014/main" val="2129927803"/>
                    </a:ext>
                  </a:extLst>
                </a:gridCol>
                <a:gridCol w="703335">
                  <a:extLst>
                    <a:ext uri="{9D8B030D-6E8A-4147-A177-3AD203B41FA5}">
                      <a16:colId xmlns:a16="http://schemas.microsoft.com/office/drawing/2014/main" val="3006861693"/>
                    </a:ext>
                  </a:extLst>
                </a:gridCol>
              </a:tblGrid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추진사항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6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98439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제안서 및 계획서 제출</a:t>
                      </a:r>
                      <a:endParaRPr lang="en-US" altLang="ko-KR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2064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 정의 및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907931"/>
                  </a:ext>
                </a:extLst>
              </a:tr>
              <a:tr h="42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32765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66520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통합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40370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시제품 데모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827933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유지보수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837345"/>
                  </a:ext>
                </a:extLst>
              </a:tr>
              <a:tr h="44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 검토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0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5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968557" y="2755025"/>
            <a:ext cx="5968888" cy="1249351"/>
            <a:chOff x="3009405" y="3153353"/>
            <a:chExt cx="5968888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85689" y="3155881"/>
                <a:ext cx="530187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IX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동영상 데모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D3BE17-4A42-48EF-A774-DAC4CBA7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60" y="767693"/>
            <a:ext cx="9721079" cy="5558855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876FF4-ED29-432F-90F3-B78B384F9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250FCDD-C3BA-4FB9-9320-4BB5E1B6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IX. </a:t>
            </a:r>
            <a:r>
              <a:rPr lang="ko-KR" altLang="en-US" dirty="0"/>
              <a:t>동영상 데모</a:t>
            </a:r>
            <a:r>
              <a:rPr lang="en-US" altLang="ko-KR" dirty="0">
                <a:solidFill>
                  <a:srgbClr val="FFC000"/>
                </a:solidFill>
              </a:rPr>
              <a:t> (1/1)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90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82420" y="2815944"/>
            <a:ext cx="7472352" cy="1249351"/>
            <a:chOff x="3230975" y="3094295"/>
            <a:chExt cx="4999794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230975" y="3094295"/>
              <a:ext cx="1040615" cy="1249350"/>
              <a:chOff x="2093574" y="3077444"/>
              <a:chExt cx="602555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93574" y="3077444"/>
                <a:ext cx="602555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95242" y="3120215"/>
                <a:ext cx="555595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273608" y="3334252"/>
              <a:ext cx="395716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1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 </a:t>
            </a:r>
            <a:r>
              <a:rPr lang="ko-KR" altLang="en-US" sz="2200" b="1" dirty="0"/>
              <a:t>관련 연구</a:t>
            </a:r>
            <a:endParaRPr lang="en-US" altLang="ko-KR" sz="2200" b="1" dirty="0"/>
          </a:p>
          <a:p>
            <a:pPr lvl="1"/>
            <a:r>
              <a:rPr lang="ko-KR" altLang="en-US" dirty="0"/>
              <a:t>미아방지를 위한 </a:t>
            </a:r>
            <a:r>
              <a:rPr lang="en-US" altLang="ko-KR" dirty="0"/>
              <a:t>USN </a:t>
            </a:r>
            <a:r>
              <a:rPr lang="ko-KR" altLang="en-US" dirty="0"/>
              <a:t>기반 보호 대상 이동체 위치확인 시스템</a:t>
            </a:r>
            <a:endParaRPr lang="en-US" altLang="ko-KR" dirty="0"/>
          </a:p>
          <a:p>
            <a:pPr marL="457161" lvl="1" indent="0">
              <a:buNone/>
            </a:pPr>
            <a:r>
              <a:rPr lang="en-US" altLang="ko-KR" dirty="0"/>
              <a:t>        </a:t>
            </a:r>
            <a:r>
              <a:rPr lang="en-US" altLang="ko-KR" sz="1250" dirty="0"/>
              <a:t>(2008.10, </a:t>
            </a:r>
            <a:r>
              <a:rPr lang="ko-KR" altLang="en-US" sz="1250" dirty="0" err="1"/>
              <a:t>정보과학회논문지</a:t>
            </a:r>
            <a:r>
              <a:rPr lang="ko-KR" altLang="en-US" sz="1250" dirty="0"/>
              <a:t> </a:t>
            </a:r>
            <a:r>
              <a:rPr lang="en-US" altLang="ko-KR" sz="1250" dirty="0"/>
              <a:t>: </a:t>
            </a:r>
            <a:r>
              <a:rPr lang="ko-KR" altLang="en-US" sz="1250" dirty="0"/>
              <a:t>정보통신</a:t>
            </a:r>
            <a:r>
              <a:rPr lang="en-US" altLang="ko-KR" sz="1250" dirty="0"/>
              <a:t>, 35(5), 453-463, </a:t>
            </a:r>
            <a:r>
              <a:rPr lang="ko-KR" altLang="en-US" sz="1250" dirty="0" err="1"/>
              <a:t>차맹규</a:t>
            </a:r>
            <a:r>
              <a:rPr lang="en-US" altLang="ko-KR" sz="1250" dirty="0"/>
              <a:t>,</a:t>
            </a:r>
            <a:r>
              <a:rPr lang="ko-KR" altLang="en-US" sz="1250" dirty="0"/>
              <a:t> 정대교</a:t>
            </a:r>
            <a:r>
              <a:rPr lang="en-US" altLang="ko-KR" sz="1250" dirty="0"/>
              <a:t>, </a:t>
            </a:r>
            <a:r>
              <a:rPr lang="ko-KR" altLang="en-US" sz="1250" dirty="0"/>
              <a:t>김윤기</a:t>
            </a:r>
            <a:r>
              <a:rPr lang="en-US" altLang="ko-KR" sz="1250" dirty="0"/>
              <a:t>)</a:t>
            </a:r>
          </a:p>
          <a:p>
            <a:pPr lvl="1"/>
            <a:r>
              <a:rPr lang="ko-KR" altLang="en-US" dirty="0" err="1"/>
              <a:t>임베디드</a:t>
            </a:r>
            <a:r>
              <a:rPr lang="ko-KR" altLang="en-US" dirty="0"/>
              <a:t> 보드를 이용한 미아 위치 정보 시스템</a:t>
            </a:r>
            <a:endParaRPr lang="en-US" altLang="ko-KR" dirty="0"/>
          </a:p>
          <a:p>
            <a:pPr marL="457161" lvl="1" indent="0">
              <a:buNone/>
            </a:pPr>
            <a:r>
              <a:rPr lang="en-US" altLang="ko-KR" dirty="0"/>
              <a:t>       </a:t>
            </a:r>
            <a:r>
              <a:rPr lang="en-US" altLang="ko-KR" sz="1250" dirty="0"/>
              <a:t> (2009, </a:t>
            </a:r>
            <a:r>
              <a:rPr lang="ko-KR" altLang="en-US" sz="1250" dirty="0"/>
              <a:t>산업기술연구</a:t>
            </a:r>
            <a:r>
              <a:rPr lang="en-US" altLang="ko-KR" sz="1250" dirty="0"/>
              <a:t>(</a:t>
            </a:r>
            <a:r>
              <a:rPr lang="ko-KR" altLang="en-US" sz="1250" dirty="0"/>
              <a:t>강원대학교 산업기술연구소 논문집</a:t>
            </a:r>
            <a:r>
              <a:rPr lang="en-US" altLang="ko-KR" sz="1250" dirty="0"/>
              <a:t>), </a:t>
            </a:r>
            <a:r>
              <a:rPr lang="ko-KR" altLang="en-US" sz="1250" dirty="0"/>
              <a:t>제 </a:t>
            </a:r>
            <a:r>
              <a:rPr lang="en-US" altLang="ko-KR" sz="1250" dirty="0"/>
              <a:t>29</a:t>
            </a:r>
            <a:r>
              <a:rPr lang="ko-KR" altLang="en-US" sz="1250" dirty="0"/>
              <a:t>권 </a:t>
            </a:r>
            <a:r>
              <a:rPr lang="en-US" altLang="ko-KR" sz="1250" dirty="0"/>
              <a:t>B</a:t>
            </a:r>
            <a:r>
              <a:rPr lang="ko-KR" altLang="en-US" sz="1250" dirty="0"/>
              <a:t>호</a:t>
            </a:r>
            <a:r>
              <a:rPr lang="en-US" altLang="ko-KR" sz="1250" dirty="0"/>
              <a:t>, </a:t>
            </a:r>
            <a:r>
              <a:rPr lang="ko-KR" altLang="en-US" sz="1250" dirty="0"/>
              <a:t>이현태</a:t>
            </a:r>
            <a:r>
              <a:rPr lang="en-US" altLang="ko-KR" sz="1250" dirty="0"/>
              <a:t>, </a:t>
            </a:r>
            <a:r>
              <a:rPr lang="ko-KR" altLang="en-US" sz="1250" dirty="0"/>
              <a:t>이구연</a:t>
            </a:r>
            <a:r>
              <a:rPr lang="en-US" altLang="ko-KR" sz="1250" dirty="0"/>
              <a:t>)</a:t>
            </a:r>
          </a:p>
          <a:p>
            <a:pPr lvl="1"/>
            <a:r>
              <a:rPr lang="en-US" altLang="ko-KR" dirty="0"/>
              <a:t>Child alert system</a:t>
            </a:r>
          </a:p>
          <a:p>
            <a:pPr marL="457161" lvl="1" indent="0">
              <a:buNone/>
            </a:pPr>
            <a:r>
              <a:rPr lang="en-US" altLang="ko-KR" dirty="0"/>
              <a:t>        </a:t>
            </a:r>
            <a:r>
              <a:rPr lang="en-US" altLang="ko-KR" sz="1400" dirty="0"/>
              <a:t>(2006.08, United States Patent, Patent No. : US 7,084,771 B2, Thomas A Gonzalez)</a:t>
            </a:r>
          </a:p>
          <a:p>
            <a:r>
              <a:rPr lang="en-US" altLang="ko-KR" dirty="0"/>
              <a:t> </a:t>
            </a:r>
            <a:r>
              <a:rPr lang="en-US" altLang="ko-KR" sz="2200" b="1" dirty="0"/>
              <a:t>Application</a:t>
            </a:r>
          </a:p>
          <a:p>
            <a:pPr lvl="1"/>
            <a:r>
              <a:rPr lang="ko-KR" altLang="en-US" dirty="0" err="1"/>
              <a:t>구글맵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en-US" altLang="ko-KR" sz="1250" dirty="0"/>
              <a:t>(https://webnautes.tistory.com/647)</a:t>
            </a: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연동</a:t>
            </a:r>
            <a:r>
              <a:rPr lang="en-US" altLang="ko-KR" sz="1250" dirty="0"/>
              <a:t>(https://webnautes.tistory.com/828)</a:t>
            </a:r>
          </a:p>
          <a:p>
            <a:pPr lvl="1"/>
            <a:r>
              <a:rPr lang="ko-KR" altLang="en-US" dirty="0"/>
              <a:t>그림으로 쉽게 설명하는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프로그래밍 </a:t>
            </a:r>
            <a:r>
              <a:rPr lang="en-US" altLang="ko-KR" dirty="0"/>
              <a:t>– </a:t>
            </a:r>
            <a:r>
              <a:rPr lang="ko-KR" altLang="en-US" dirty="0"/>
              <a:t>천인국</a:t>
            </a:r>
            <a:r>
              <a:rPr lang="en-US" altLang="ko-KR" dirty="0"/>
              <a:t>, </a:t>
            </a:r>
            <a:r>
              <a:rPr lang="ko-KR" altLang="en-US" dirty="0" err="1"/>
              <a:t>생능출판</a:t>
            </a:r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X</a:t>
            </a:r>
            <a:r>
              <a:rPr lang="en-US" altLang="ko-KR" dirty="0"/>
              <a:t>. </a:t>
            </a:r>
            <a:r>
              <a:rPr lang="ko-KR" altLang="en-US" dirty="0"/>
              <a:t>참고문헌 </a:t>
            </a:r>
            <a:r>
              <a:rPr lang="en-US" altLang="ko-KR">
                <a:solidFill>
                  <a:srgbClr val="FFC000"/>
                </a:solidFill>
              </a:rPr>
              <a:t>(1/1)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7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45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90365" y="19226"/>
            <a:ext cx="8543925" cy="720080"/>
          </a:xfrm>
        </p:spPr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63295" y="2000601"/>
            <a:ext cx="4979410" cy="296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499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</a:p>
          <a:p>
            <a:pPr algn="ctr"/>
            <a:endParaRPr lang="en-US" altLang="ko-KR" sz="319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0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4565D1-47D8-4F8A-902A-14FC23E0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CAT. M1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73B03-EE13-4CE0-B82B-9A89A166C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201412-0668-4700-84CC-D23461B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pic>
        <p:nvPicPr>
          <p:cNvPr id="7" name="그래픽 6" descr="직선 화살표">
            <a:extLst>
              <a:ext uri="{FF2B5EF4-FFF2-40B4-BE49-F238E27FC236}">
                <a16:creationId xmlns:a16="http://schemas.microsoft.com/office/drawing/2014/main" id="{C93BDD7B-6160-4964-8EDB-2FE9567C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-879648" y="3140968"/>
            <a:ext cx="4608512" cy="144016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CDDC88B-E3EE-4E90-9A4C-C58D113A5A7D}"/>
              </a:ext>
            </a:extLst>
          </p:cNvPr>
          <p:cNvSpPr/>
          <p:nvPr/>
        </p:nvSpPr>
        <p:spPr>
          <a:xfrm>
            <a:off x="1952575" y="1844878"/>
            <a:ext cx="98420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LTE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181551-819C-4870-9DDB-B564286A0C70}"/>
              </a:ext>
            </a:extLst>
          </p:cNvPr>
          <p:cNvSpPr/>
          <p:nvPr/>
        </p:nvSpPr>
        <p:spPr>
          <a:xfrm>
            <a:off x="1951827" y="2902579"/>
            <a:ext cx="98420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LTE-M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CCA1972-8834-4E25-9F0C-9CB2D4C6E6FE}"/>
              </a:ext>
            </a:extLst>
          </p:cNvPr>
          <p:cNvSpPr/>
          <p:nvPr/>
        </p:nvSpPr>
        <p:spPr>
          <a:xfrm>
            <a:off x="1947115" y="3960280"/>
            <a:ext cx="98966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CatM1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BD61490-024C-4E12-AF36-E22CD96820E5}"/>
              </a:ext>
            </a:extLst>
          </p:cNvPr>
          <p:cNvSpPr/>
          <p:nvPr/>
        </p:nvSpPr>
        <p:spPr>
          <a:xfrm>
            <a:off x="1947115" y="5062792"/>
            <a:ext cx="989661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 err="1"/>
              <a:t>LoRa</a:t>
            </a:r>
            <a:endParaRPr lang="ko-KR" altLang="en-US" sz="1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FFE0E1-82D6-451E-9AC3-ABE4DF7F4C5C}"/>
              </a:ext>
            </a:extLst>
          </p:cNvPr>
          <p:cNvSpPr txBox="1"/>
          <p:nvPr/>
        </p:nvSpPr>
        <p:spPr>
          <a:xfrm rot="16200000">
            <a:off x="66430" y="4728444"/>
            <a:ext cx="1440160" cy="4320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/>
              <a:t>저속 </a:t>
            </a:r>
            <a:r>
              <a:rPr lang="en-US" altLang="ko-KR" b="1" dirty="0"/>
              <a:t>Data</a:t>
            </a:r>
          </a:p>
          <a:p>
            <a:pPr algn="ctr"/>
            <a:r>
              <a:rPr lang="en-US" altLang="ko-KR" b="1" dirty="0"/>
              <a:t>(LPWA)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241359-682B-415F-8891-410F4CA1E94A}"/>
              </a:ext>
            </a:extLst>
          </p:cNvPr>
          <p:cNvSpPr txBox="1"/>
          <p:nvPr/>
        </p:nvSpPr>
        <p:spPr>
          <a:xfrm rot="16200000">
            <a:off x="12190" y="2554887"/>
            <a:ext cx="1440160" cy="43204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/>
              <a:t>고속 </a:t>
            </a:r>
            <a:r>
              <a:rPr lang="en-US" altLang="ko-KR" b="1" dirty="0"/>
              <a:t>Data</a:t>
            </a:r>
          </a:p>
          <a:p>
            <a:pPr algn="ctr"/>
            <a:r>
              <a:rPr lang="en-US" altLang="ko-KR" b="1" dirty="0"/>
              <a:t>(LTE IoT)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B5E52-0E07-446C-A4E8-D363DD0B2C42}"/>
              </a:ext>
            </a:extLst>
          </p:cNvPr>
          <p:cNvSpPr txBox="1"/>
          <p:nvPr/>
        </p:nvSpPr>
        <p:spPr>
          <a:xfrm>
            <a:off x="3296816" y="1916832"/>
            <a:ext cx="6092939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dirty="0"/>
              <a:t>- HD</a:t>
            </a:r>
            <a:r>
              <a:rPr lang="ko-KR" altLang="en-US" dirty="0"/>
              <a:t>급 동영상 스트리밍</a:t>
            </a:r>
            <a:r>
              <a:rPr lang="en-US" altLang="ko-KR" dirty="0"/>
              <a:t>, </a:t>
            </a:r>
            <a:r>
              <a:rPr lang="ko-KR" altLang="en-US" dirty="0"/>
              <a:t>영상통화 등 초고속</a:t>
            </a:r>
            <a:r>
              <a:rPr lang="en-US" altLang="ko-KR" dirty="0"/>
              <a:t>, </a:t>
            </a:r>
            <a:r>
              <a:rPr lang="ko-KR" altLang="en-US" dirty="0"/>
              <a:t>고용량 실                  시간 서비스 중심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CD3DB4-E95D-4DE7-B429-EAD1E71A7820}"/>
              </a:ext>
            </a:extLst>
          </p:cNvPr>
          <p:cNvSpPr txBox="1"/>
          <p:nvPr/>
        </p:nvSpPr>
        <p:spPr>
          <a:xfrm>
            <a:off x="3318948" y="2973788"/>
            <a:ext cx="6065632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저용량 동영상</a:t>
            </a:r>
            <a:r>
              <a:rPr lang="en-US" altLang="ko-KR" dirty="0"/>
              <a:t>, HD</a:t>
            </a:r>
            <a:r>
              <a:rPr lang="ko-KR" altLang="en-US" dirty="0"/>
              <a:t>급 사진</a:t>
            </a:r>
            <a:r>
              <a:rPr lang="en-US" altLang="ko-KR" dirty="0"/>
              <a:t>/Voice </a:t>
            </a:r>
            <a:r>
              <a:rPr lang="ko-KR" altLang="en-US" dirty="0"/>
              <a:t>등 실시간 멀티미디어 서비스 중심</a:t>
            </a:r>
            <a:endParaRPr lang="en-US" altLang="ko-KR" dirty="0"/>
          </a:p>
          <a:p>
            <a:r>
              <a:rPr lang="en-US" altLang="ko-KR" dirty="0"/>
              <a:t>- 16.3</a:t>
            </a:r>
            <a:r>
              <a:rPr lang="ko-KR" altLang="en-US" dirty="0"/>
              <a:t>월 서비스 </a:t>
            </a:r>
            <a:r>
              <a:rPr lang="en-US" altLang="ko-KR" dirty="0"/>
              <a:t>Launching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69380-F400-4CF2-9105-70EA1D9E52A6}"/>
              </a:ext>
            </a:extLst>
          </p:cNvPr>
          <p:cNvSpPr txBox="1"/>
          <p:nvPr/>
        </p:nvSpPr>
        <p:spPr>
          <a:xfrm>
            <a:off x="3318070" y="4027943"/>
            <a:ext cx="6092939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 </a:t>
            </a:r>
            <a:r>
              <a:rPr lang="ko-KR" altLang="en-US" b="1" dirty="0">
                <a:solidFill>
                  <a:srgbClr val="FF0000"/>
                </a:solidFill>
              </a:rPr>
              <a:t>그래프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저용량 사진</a:t>
            </a:r>
            <a:r>
              <a:rPr lang="en-US" altLang="ko-KR" b="1" dirty="0">
                <a:solidFill>
                  <a:srgbClr val="FF0000"/>
                </a:solidFill>
              </a:rPr>
              <a:t>/Voice, </a:t>
            </a:r>
            <a:r>
              <a:rPr lang="ko-KR" altLang="en-US" b="1" dirty="0">
                <a:solidFill>
                  <a:srgbClr val="FF0000"/>
                </a:solidFill>
              </a:rPr>
              <a:t>인증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결제 등 실시간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이동형 서비스 중심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- 18.4</a:t>
            </a:r>
            <a:r>
              <a:rPr lang="ko-KR" altLang="en-US" b="1" dirty="0">
                <a:solidFill>
                  <a:srgbClr val="FF0000"/>
                </a:solidFill>
              </a:rPr>
              <a:t>월 서비스 </a:t>
            </a:r>
            <a:r>
              <a:rPr lang="en-US" altLang="ko-KR" b="1" dirty="0">
                <a:solidFill>
                  <a:srgbClr val="FF0000"/>
                </a:solidFill>
              </a:rPr>
              <a:t>Launching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266EA-AC44-4AD5-956B-DF26CEFD2FAB}"/>
              </a:ext>
            </a:extLst>
          </p:cNvPr>
          <p:cNvSpPr txBox="1"/>
          <p:nvPr/>
        </p:nvSpPr>
        <p:spPr>
          <a:xfrm>
            <a:off x="3291640" y="5134800"/>
            <a:ext cx="6092939" cy="72008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좌표 등 저용량</a:t>
            </a:r>
            <a:r>
              <a:rPr lang="en-US" altLang="ko-KR" dirty="0"/>
              <a:t>, </a:t>
            </a:r>
            <a:r>
              <a:rPr lang="ko-KR" altLang="en-US" dirty="0"/>
              <a:t>非 실시간</a:t>
            </a:r>
            <a:r>
              <a:rPr lang="en-US" altLang="ko-KR" dirty="0"/>
              <a:t>, </a:t>
            </a:r>
            <a:r>
              <a:rPr lang="ko-KR" altLang="en-US" dirty="0"/>
              <a:t>고정형 서비스 중심</a:t>
            </a:r>
            <a:endParaRPr lang="en-US" altLang="ko-KR" dirty="0"/>
          </a:p>
          <a:p>
            <a:r>
              <a:rPr lang="en-US" altLang="ko-KR" dirty="0"/>
              <a:t>- 16.7</a:t>
            </a:r>
            <a:r>
              <a:rPr lang="ko-KR" altLang="en-US" dirty="0"/>
              <a:t>월 서비스 </a:t>
            </a:r>
            <a:r>
              <a:rPr lang="en-US" altLang="ko-KR" dirty="0"/>
              <a:t>Launching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00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4565D1-47D8-4F8A-902A-14FC23E0C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2" y="951746"/>
            <a:ext cx="9721079" cy="555885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Data Rate/Low Battery</a:t>
            </a:r>
          </a:p>
          <a:p>
            <a:pPr lvl="1"/>
            <a:r>
              <a:rPr lang="ko-KR" altLang="en-US" dirty="0"/>
              <a:t>속도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DL 300kbps / UL 375 kbps</a:t>
            </a:r>
          </a:p>
          <a:p>
            <a:pPr lvl="1"/>
            <a:r>
              <a:rPr lang="ko-KR" altLang="en-US" dirty="0"/>
              <a:t>저전력 모듈 설계 및 기지국 지원 지능 </a:t>
            </a:r>
            <a:r>
              <a:rPr lang="en-US" altLang="ko-KR" dirty="0"/>
              <a:t>Battery </a:t>
            </a:r>
            <a:r>
              <a:rPr lang="ko-KR" altLang="en-US" dirty="0"/>
              <a:t>소모 최소화 </a:t>
            </a:r>
            <a:r>
              <a:rPr lang="en-US" altLang="ko-KR" dirty="0"/>
              <a:t>(~5</a:t>
            </a:r>
            <a:r>
              <a:rPr lang="ko-KR" altLang="en-US" dirty="0"/>
              <a:t>년 수준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Voice &amp; Mobility</a:t>
            </a:r>
          </a:p>
          <a:p>
            <a:pPr lvl="1"/>
            <a:r>
              <a:rPr lang="en-US" altLang="ko-KR" dirty="0"/>
              <a:t>LPWA Network </a:t>
            </a:r>
            <a:r>
              <a:rPr lang="ko-KR" altLang="en-US" dirty="0"/>
              <a:t>중 유일하게 </a:t>
            </a:r>
            <a:r>
              <a:rPr lang="en-US" altLang="ko-KR" dirty="0"/>
              <a:t>Voice </a:t>
            </a:r>
            <a:r>
              <a:rPr lang="ko-KR" altLang="en-US" dirty="0"/>
              <a:t>기능 지원</a:t>
            </a:r>
            <a:endParaRPr lang="en-US" altLang="ko-KR" dirty="0"/>
          </a:p>
          <a:p>
            <a:pPr lvl="1"/>
            <a:r>
              <a:rPr lang="en-US" altLang="ko-KR" dirty="0"/>
              <a:t>Full Mobility </a:t>
            </a:r>
            <a:r>
              <a:rPr lang="ko-KR" altLang="en-US" dirty="0"/>
              <a:t>제공으로 이동자산 최적의 </a:t>
            </a:r>
            <a:r>
              <a:rPr lang="en-US" altLang="ko-KR" dirty="0"/>
              <a:t>Service Coverage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Wide Coverage</a:t>
            </a:r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LTE </a:t>
            </a:r>
            <a:r>
              <a:rPr lang="ko-KR" altLang="en-US" dirty="0"/>
              <a:t>대비 더 넓은 </a:t>
            </a:r>
            <a:r>
              <a:rPr lang="en-US" altLang="ko-KR" dirty="0"/>
              <a:t>Coverage </a:t>
            </a:r>
            <a:r>
              <a:rPr lang="ko-KR" altLang="en-US" dirty="0"/>
              <a:t>제공 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LTE </a:t>
            </a:r>
            <a:r>
              <a:rPr lang="ko-KR" altLang="en-US" dirty="0"/>
              <a:t>대비 </a:t>
            </a:r>
            <a:r>
              <a:rPr lang="en-US" altLang="ko-KR" dirty="0"/>
              <a:t>+ 10dB </a:t>
            </a:r>
            <a:r>
              <a:rPr lang="ko-KR" altLang="en-US" dirty="0"/>
              <a:t>수준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음영지역에서 재전송 기능을 활용하여 서비스 성공률 상향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Security</a:t>
            </a:r>
          </a:p>
          <a:p>
            <a:pPr lvl="1"/>
            <a:r>
              <a:rPr lang="en-US" altLang="ko-KR" dirty="0"/>
              <a:t>LTE </a:t>
            </a:r>
            <a:r>
              <a:rPr lang="ko-KR" altLang="en-US" dirty="0"/>
              <a:t>수준의 보안서비스</a:t>
            </a:r>
            <a:r>
              <a:rPr lang="en-US" altLang="ko-KR" dirty="0"/>
              <a:t>(N/W </a:t>
            </a:r>
            <a:r>
              <a:rPr lang="ko-KR" altLang="en-US" dirty="0"/>
              <a:t>및 </a:t>
            </a:r>
            <a:r>
              <a:rPr lang="en-US" altLang="ko-KR" dirty="0"/>
              <a:t>SIM)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단말기 ↔ </a:t>
            </a:r>
            <a:r>
              <a:rPr lang="en-US" altLang="ko-KR" dirty="0"/>
              <a:t>N/W</a:t>
            </a:r>
            <a:r>
              <a:rPr lang="ko-KR" altLang="en-US" dirty="0"/>
              <a:t>간 상호 인증</a:t>
            </a:r>
            <a:endParaRPr lang="en-US" altLang="ko-KR" dirty="0"/>
          </a:p>
          <a:p>
            <a:pPr lvl="1"/>
            <a:r>
              <a:rPr lang="ko-KR" altLang="en-US" dirty="0"/>
              <a:t>무선구간 </a:t>
            </a:r>
            <a:r>
              <a:rPr lang="en-US" altLang="ko-KR" dirty="0"/>
              <a:t>LTE </a:t>
            </a:r>
            <a:r>
              <a:rPr lang="ko-KR" altLang="en-US" dirty="0"/>
              <a:t>수준 암호화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73B03-EE13-4CE0-B82B-9A89A166CD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201412-0668-4700-84CC-D23461B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지적사항 및 답변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9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91168" y="2804326"/>
            <a:ext cx="6723669" cy="2192749"/>
            <a:chOff x="3009405" y="2971737"/>
            <a:chExt cx="6723669" cy="2192747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71737"/>
              <a:ext cx="1331540" cy="2192747"/>
              <a:chOff x="1965276" y="3003344"/>
              <a:chExt cx="771011" cy="132572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76" y="3003344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78726" y="3045271"/>
                <a:ext cx="544110" cy="1283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  <a:p>
                <a:pPr algn="ctr">
                  <a:buFontTx/>
                  <a:buNone/>
                  <a:defRPr/>
                </a:pPr>
                <a:endParaRPr lang="en-US" altLang="ko-KR" sz="6599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845002" y="3180916"/>
              <a:ext cx="4888072" cy="830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종합설계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0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1993751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연구 개발 배경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</a:t>
            </a:r>
            <a:r>
              <a:rPr lang="ko-KR" altLang="en-US" dirty="0" err="1"/>
              <a:t>실종률은</a:t>
            </a:r>
            <a:r>
              <a:rPr lang="ko-KR" altLang="en-US" dirty="0"/>
              <a:t> 최근 </a:t>
            </a:r>
            <a:r>
              <a:rPr lang="ko-KR" altLang="en-US" dirty="0">
                <a:solidFill>
                  <a:srgbClr val="C00000"/>
                </a:solidFill>
              </a:rPr>
              <a:t>증가하는 추세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골든 타임</a:t>
            </a:r>
            <a:r>
              <a:rPr lang="en-US" altLang="ko-KR" dirty="0"/>
              <a:t>(12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이내에 찾지 못하면 실종된 아동을 찾을 확률이 현저히 줄어듦</a:t>
            </a:r>
            <a:endParaRPr lang="en-US" altLang="ko-KR" dirty="0"/>
          </a:p>
          <a:p>
            <a:pPr lvl="1"/>
            <a:r>
              <a:rPr lang="ko-KR" altLang="en-US" dirty="0"/>
              <a:t>실종 사건 발생 시 단시간에 위치 정보파악이 필요함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위치정보에 대한 </a:t>
            </a:r>
            <a:r>
              <a:rPr lang="ko-KR" altLang="en-US" dirty="0">
                <a:solidFill>
                  <a:srgbClr val="C00000"/>
                </a:solidFill>
              </a:rPr>
              <a:t>실시간 모니터링이 </a:t>
            </a:r>
            <a:r>
              <a:rPr lang="ko-KR" altLang="en-US" dirty="0"/>
              <a:t>필요함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512" y="2798960"/>
            <a:ext cx="8881270" cy="343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501008"/>
            <a:ext cx="6793038" cy="28803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815328"/>
            <a:ext cx="6793038" cy="33375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070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372194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sz="2800" dirty="0"/>
              <a:t>연구 개발 목표</a:t>
            </a:r>
            <a:endParaRPr lang="en-US" altLang="ko-KR" sz="2800" dirty="0"/>
          </a:p>
          <a:p>
            <a:pPr lvl="1"/>
            <a:r>
              <a:rPr lang="ko-KR" altLang="en-US" sz="2000" dirty="0">
                <a:solidFill>
                  <a:srgbClr val="C00000"/>
                </a:solidFill>
              </a:rPr>
              <a:t>저전력 광역 통신기술</a:t>
            </a:r>
            <a:r>
              <a:rPr lang="ko-KR" altLang="en-US" sz="2000" dirty="0"/>
              <a:t>을 활용해 미아 및 치매환자의 전국적인 위치 정보를 수신함</a:t>
            </a:r>
            <a:endParaRPr lang="en-US" altLang="ko-KR" sz="2000" dirty="0"/>
          </a:p>
          <a:p>
            <a:pPr lvl="1"/>
            <a:r>
              <a:rPr lang="ko-KR" altLang="en-US" sz="2000" dirty="0"/>
              <a:t>서버 구현을 통해 위치 정보 데이터의 효율적인 관리를 시행함</a:t>
            </a:r>
            <a:endParaRPr lang="en-US" altLang="ko-KR" sz="2000" dirty="0"/>
          </a:p>
          <a:p>
            <a:pPr lvl="1"/>
            <a:r>
              <a:rPr lang="ko-KR" altLang="en-US" sz="2000" dirty="0"/>
              <a:t>데이터베이스 구현을 통해 미아 및 치매환자의 위치 </a:t>
            </a:r>
            <a:r>
              <a:rPr lang="ko-KR" altLang="en-US" sz="2000" dirty="0">
                <a:solidFill>
                  <a:srgbClr val="C00000"/>
                </a:solidFill>
              </a:rPr>
              <a:t>이동 경로 </a:t>
            </a:r>
            <a:r>
              <a:rPr lang="ko-KR" altLang="en-US" sz="2000" dirty="0"/>
              <a:t>데이터를 관리함</a:t>
            </a:r>
            <a:endParaRPr lang="en-US" altLang="ko-KR" sz="2000" dirty="0"/>
          </a:p>
          <a:p>
            <a:pPr lvl="1"/>
            <a:r>
              <a:rPr lang="ko-KR" altLang="en-US" sz="2000" dirty="0"/>
              <a:t>애플리케이션 구현을 통해 미아 및 치매환자의 위치 정보 확인을 </a:t>
            </a:r>
            <a:r>
              <a:rPr lang="ko-KR" altLang="en-US" sz="2000" dirty="0">
                <a:solidFill>
                  <a:srgbClr val="C00000"/>
                </a:solidFill>
              </a:rPr>
              <a:t>용이</a:t>
            </a:r>
            <a:r>
              <a:rPr lang="ko-KR" altLang="en-US" sz="2000" dirty="0"/>
              <a:t>하게 함</a:t>
            </a:r>
            <a:endParaRPr lang="en-US" altLang="ko-KR" sz="2000" dirty="0"/>
          </a:p>
          <a:p>
            <a:pPr lvl="1"/>
            <a:r>
              <a:rPr lang="ko-KR" altLang="en-US" sz="2000" dirty="0" err="1">
                <a:solidFill>
                  <a:srgbClr val="C00000"/>
                </a:solidFill>
              </a:rPr>
              <a:t>지오펜스</a:t>
            </a:r>
            <a:r>
              <a:rPr lang="en-US" altLang="ko-KR" sz="2000" dirty="0">
                <a:solidFill>
                  <a:srgbClr val="C00000"/>
                </a:solidFill>
              </a:rPr>
              <a:t>(Geo Fence)</a:t>
            </a:r>
            <a:r>
              <a:rPr lang="ko-KR" altLang="en-US" sz="2000" dirty="0"/>
              <a:t>를 통해 이탈 시 보호자에게 알림을 전송함</a:t>
            </a: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종합설계 개요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4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37891</TotalTime>
  <Words>2497</Words>
  <Application>Microsoft Office PowerPoint</Application>
  <PresentationFormat>A4 용지(210x297mm)</PresentationFormat>
  <Paragraphs>556</Paragraphs>
  <Slides>45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45</vt:i4>
      </vt:variant>
    </vt:vector>
  </HeadingPairs>
  <TitlesOfParts>
    <vt:vector size="59" baseType="lpstr">
      <vt:lpstr>HY울릉도B</vt:lpstr>
      <vt:lpstr>Wingdings</vt:lpstr>
      <vt:lpstr>나눔스퀘어 ExtraBold</vt:lpstr>
      <vt:lpstr>Noto Sans CJK JP Regular</vt:lpstr>
      <vt:lpstr>Arial</vt:lpstr>
      <vt:lpstr>맑은 고딕</vt:lpstr>
      <vt:lpstr>나눔바른고딕</vt:lpstr>
      <vt:lpstr>타이포_팩토리 EB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CAT.M1 외장형 모뎀 기반의 위치 정보 알림 시스템  Location Information Alert System  based on CAT.M1 MODEM</vt:lpstr>
      <vt:lpstr>PowerPoint 프레젠테이션</vt:lpstr>
      <vt:lpstr>PowerPoint 프레젠테이션</vt:lpstr>
      <vt:lpstr>II. 지적사항 및 답변 (1/3)</vt:lpstr>
      <vt:lpstr>II. 지적사항 및 답변 (2/3)</vt:lpstr>
      <vt:lpstr>II. 지적사항 및 답변 (3/3)</vt:lpstr>
      <vt:lpstr>PowerPoint 프레젠테이션</vt:lpstr>
      <vt:lpstr>Ⅰ. 종합설계 개요 (1/3)</vt:lpstr>
      <vt:lpstr>Ⅰ. 종합설계 개요 (2/3)</vt:lpstr>
      <vt:lpstr>Ⅰ. 종합설계 개요 (3/3)</vt:lpstr>
      <vt:lpstr>PowerPoint 프레젠테이션</vt:lpstr>
      <vt:lpstr>III. 관련연구 및 사례 (1/3)</vt:lpstr>
      <vt:lpstr>III. 관련연구 및 사례 (2/3)</vt:lpstr>
      <vt:lpstr>III. 관련연구 및 사례 (3/3)</vt:lpstr>
      <vt:lpstr>PowerPoint 프레젠테이션</vt:lpstr>
      <vt:lpstr>IV. 시스템 수행 시나리오 (1/1)</vt:lpstr>
      <vt:lpstr>PowerPoint 프레젠테이션</vt:lpstr>
      <vt:lpstr>V. 시스템 구성도 (1/1) </vt:lpstr>
      <vt:lpstr>PowerPoint 프레젠테이션</vt:lpstr>
      <vt:lpstr>VI. 시스템 모듈 상세 설계 (1/13)</vt:lpstr>
      <vt:lpstr>VI. 시스템 모듈 상세 설계 (2/13)</vt:lpstr>
      <vt:lpstr>VI. 시스템 모듈 상세 설계 (3/13)</vt:lpstr>
      <vt:lpstr>VI. 시스템 모듈 상세 설계 (4/13)</vt:lpstr>
      <vt:lpstr>VI. 시스템 모듈 상세 설계 (5/13)</vt:lpstr>
      <vt:lpstr>VI. 시스템 모듈 상세 설계 (6/13)</vt:lpstr>
      <vt:lpstr>VI. 시스템 모듈 상세 설계 (7/13)</vt:lpstr>
      <vt:lpstr>VI. 시스템 모듈 상세 설계 (8/13)</vt:lpstr>
      <vt:lpstr>VI. 시스템 모듈 상세 설계 (9/13)</vt:lpstr>
      <vt:lpstr>VI. 시스템 모듈 상세 설계 (10/13)</vt:lpstr>
      <vt:lpstr>VI. 시스템 모듈 상세 설계 (11/13)</vt:lpstr>
      <vt:lpstr>VI. 시스템 모듈 상세 설계 (12/13)</vt:lpstr>
      <vt:lpstr>VI. 시스템 모듈 상세 설계 (13/13)</vt:lpstr>
      <vt:lpstr>PowerPoint 프레젠테이션</vt:lpstr>
      <vt:lpstr>VII. 개발환경 및 개발방법 (1/4)</vt:lpstr>
      <vt:lpstr>VII. 개발환경 및 개발방법 (2/4)</vt:lpstr>
      <vt:lpstr>VII. 개발환경 및 개발방법 (3/4)</vt:lpstr>
      <vt:lpstr>VII. 개발환경 및 개발방법 (4/4)</vt:lpstr>
      <vt:lpstr>PowerPoint 프레젠테이션</vt:lpstr>
      <vt:lpstr>VIII. 업무분담 (1/2) </vt:lpstr>
      <vt:lpstr>VIII. 수행일정 (2/2) </vt:lpstr>
      <vt:lpstr>PowerPoint 프레젠테이션</vt:lpstr>
      <vt:lpstr>IX. 동영상 데모 (1/1)</vt:lpstr>
      <vt:lpstr>PowerPoint 프레젠테이션</vt:lpstr>
      <vt:lpstr>X. 참고문헌 (1/1)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손동기</cp:lastModifiedBy>
  <cp:revision>3025</cp:revision>
  <cp:lastPrinted>2014-07-31T14:31:39Z</cp:lastPrinted>
  <dcterms:created xsi:type="dcterms:W3CDTF">2010-04-29T15:34:11Z</dcterms:created>
  <dcterms:modified xsi:type="dcterms:W3CDTF">2019-06-19T07:33:50Z</dcterms:modified>
</cp:coreProperties>
</file>